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6"/>
  </p:notesMasterIdLst>
  <p:sldIdLst>
    <p:sldId id="256" r:id="rId2"/>
    <p:sldId id="330" r:id="rId3"/>
    <p:sldId id="319" r:id="rId4"/>
    <p:sldId id="300" r:id="rId5"/>
    <p:sldId id="303" r:id="rId6"/>
    <p:sldId id="338" r:id="rId7"/>
    <p:sldId id="310" r:id="rId8"/>
    <p:sldId id="305" r:id="rId9"/>
    <p:sldId id="308" r:id="rId10"/>
    <p:sldId id="331" r:id="rId11"/>
    <p:sldId id="309" r:id="rId12"/>
    <p:sldId id="260" r:id="rId13"/>
    <p:sldId id="261" r:id="rId14"/>
    <p:sldId id="271" r:id="rId15"/>
    <p:sldId id="311" r:id="rId16"/>
    <p:sldId id="326" r:id="rId17"/>
    <p:sldId id="332" r:id="rId18"/>
    <p:sldId id="334" r:id="rId19"/>
    <p:sldId id="333" r:id="rId20"/>
    <p:sldId id="337" r:id="rId21"/>
    <p:sldId id="312" r:id="rId22"/>
    <p:sldId id="317" r:id="rId23"/>
    <p:sldId id="318" r:id="rId24"/>
    <p:sldId id="313" r:id="rId25"/>
    <p:sldId id="315" r:id="rId26"/>
    <p:sldId id="314" r:id="rId27"/>
    <p:sldId id="316" r:id="rId28"/>
    <p:sldId id="321" r:id="rId29"/>
    <p:sldId id="322" r:id="rId30"/>
    <p:sldId id="336" r:id="rId31"/>
    <p:sldId id="327" r:id="rId32"/>
    <p:sldId id="325" r:id="rId33"/>
    <p:sldId id="328" r:id="rId34"/>
    <p:sldId id="329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6FC3"/>
    <a:srgbClr val="9446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主题样式 1 - 强调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主题样式 1 - 强调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主题样式 1 - 强调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主题样式 1 - 强调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主题样式 1 - 强调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8FB837D-C827-4EFA-A057-4D05807E0F7C}" styleName="主题样式 1 - 强调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主题样式 2 - 强调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主题样式 2 - 强调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7E9639D4-E3E2-4D34-9284-5A2195B3D0D7}" styleName="浅色样式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浅色样式 2 - 强调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浅色样式 2 - 强调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浅色样式 2 - 强调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616DA210-FB5B-4158-B5E0-FEB733F419BA}" styleName="浅色样式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浅色样式 3 - 强调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301B821-A1FF-4177-AEE7-76D212191A09}" styleName="中度样式 1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793D81CF-94F2-401A-BA57-92F5A7B2D0C5}" styleName="中度样式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16D9F66E-5EB9-4882-86FB-DCBF35E3C3E4}" styleName="中度样式 4 - 强调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22838BEF-8BB2-4498-84A7-C5851F593DF1}" styleName="中度样式 4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C4B1156A-380E-4F78-BDF5-A606A8083BF9}" styleName="中度样式 4 - 强调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69CF1AB2-1976-4502-BF36-3FF5EA218861}" styleName="中度样式 4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79" autoAdjust="0"/>
    <p:restoredTop sz="94360" autoAdjust="0"/>
  </p:normalViewPr>
  <p:slideViewPr>
    <p:cSldViewPr snapToGrid="0" snapToObjects="1">
      <p:cViewPr varScale="1">
        <p:scale>
          <a:sx n="121" d="100"/>
          <a:sy n="121" d="100"/>
        </p:scale>
        <p:origin x="200" y="30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9912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D587DF-558C-0E4C-A9D1-199CD29F328B}" type="datetimeFigureOut">
              <a:rPr lang="en-US" smtClean="0"/>
              <a:pPr/>
              <a:t>11/8/19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059B10-2BBF-464C-AABC-8FD8421E4BF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1939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059B10-2BBF-464C-AABC-8FD8421E4BF8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9169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059B10-2BBF-464C-AABC-8FD8421E4BF8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059B10-2BBF-464C-AABC-8FD8421E4BF8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059B10-2BBF-464C-AABC-8FD8421E4BF8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8071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059B10-2BBF-464C-AABC-8FD8421E4BF8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0471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059B10-2BBF-464C-AABC-8FD8421E4BF8}" type="slidenum">
              <a:rPr lang="en-US" smtClean="0"/>
              <a:pPr/>
              <a:t>27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059B10-2BBF-464C-AABC-8FD8421E4BF8}" type="slidenum">
              <a:rPr lang="en-US" smtClean="0"/>
              <a:pPr/>
              <a:t>29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059B10-2BBF-464C-AABC-8FD8421E4BF8}" type="slidenum">
              <a:rPr lang="en-US" smtClean="0"/>
              <a:pPr/>
              <a:t>31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059B10-2BBF-464C-AABC-8FD8421E4BF8}" type="slidenum">
              <a:rPr lang="en-US" smtClean="0"/>
              <a:pPr/>
              <a:t>32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3695" y="2130469"/>
            <a:ext cx="10364619" cy="1470025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9178" y="3886200"/>
            <a:ext cx="8533691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10798" indent="0" algn="ctr">
              <a:buNone/>
              <a:defRPr/>
            </a:lvl2pPr>
            <a:lvl3pPr marL="821593" indent="0" algn="ctr">
              <a:buNone/>
              <a:defRPr/>
            </a:lvl3pPr>
            <a:lvl4pPr marL="1232389" indent="0" algn="ctr">
              <a:buNone/>
              <a:defRPr/>
            </a:lvl4pPr>
            <a:lvl5pPr marL="1643189" indent="0" algn="ctr">
              <a:buNone/>
              <a:defRPr/>
            </a:lvl5pPr>
            <a:lvl6pPr marL="2053982" indent="0" algn="ctr">
              <a:buNone/>
              <a:defRPr/>
            </a:lvl6pPr>
            <a:lvl7pPr marL="2464780" indent="0" algn="ctr">
              <a:buNone/>
              <a:defRPr/>
            </a:lvl7pPr>
            <a:lvl8pPr marL="2875581" indent="0" algn="ctr">
              <a:buNone/>
              <a:defRPr/>
            </a:lvl8pPr>
            <a:lvl9pPr marL="3286376" indent="0" algn="ctr">
              <a:buNone/>
              <a:defRPr/>
            </a:lvl9pPr>
          </a:lstStyle>
          <a:p>
            <a:r>
              <a:rPr lang="en-US" altLang="zh-CN"/>
              <a:t>Click to edit Master subtitle style</a:t>
            </a:r>
            <a:endParaRPr lang="zh-CN" altLang="en-US"/>
          </a:p>
        </p:txBody>
      </p:sp>
      <p:pic>
        <p:nvPicPr>
          <p:cNvPr id="4" name="Picture 3" descr="logo"/>
          <p:cNvPicPr>
            <a:picLocks noChangeAspect="1" noChangeArrowheads="1"/>
          </p:cNvPicPr>
          <p:nvPr userDrawn="1"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9456378" y="428094"/>
            <a:ext cx="2172241" cy="5526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矩形 4"/>
          <p:cNvSpPr/>
          <p:nvPr userDrawn="1"/>
        </p:nvSpPr>
        <p:spPr>
          <a:xfrm>
            <a:off x="239351" y="188640"/>
            <a:ext cx="11713301" cy="648072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zh-CN" altLang="en-US" sz="1800" dirty="0">
              <a:solidFill>
                <a:prstClr val="white"/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8864" y="571549"/>
            <a:ext cx="2742845" cy="5668963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10316" y="571549"/>
            <a:ext cx="8058217" cy="5668963"/>
          </a:xfrm>
        </p:spPr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36447" y="261714"/>
            <a:ext cx="10971383" cy="1143001"/>
          </a:xfrm>
        </p:spPr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10315" y="1463037"/>
            <a:ext cx="10971383" cy="4899025"/>
          </a:xfrm>
        </p:spPr>
        <p:txBody>
          <a:bodyPr/>
          <a:lstStyle>
            <a:lvl2pPr>
              <a:defRPr sz="2600"/>
            </a:lvl2pPr>
          </a:lstStyle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grpSp>
        <p:nvGrpSpPr>
          <p:cNvPr id="4" name="组合 3"/>
          <p:cNvGrpSpPr/>
          <p:nvPr userDrawn="1"/>
        </p:nvGrpSpPr>
        <p:grpSpPr>
          <a:xfrm>
            <a:off x="4508938" y="3491"/>
            <a:ext cx="3174125" cy="136635"/>
            <a:chOff x="2971800" y="1458310"/>
            <a:chExt cx="2380594" cy="102476"/>
          </a:xfrm>
        </p:grpSpPr>
        <p:sp>
          <p:nvSpPr>
            <p:cNvPr id="5" name="矩形 4"/>
            <p:cNvSpPr/>
            <p:nvPr userDrawn="1"/>
          </p:nvSpPr>
          <p:spPr>
            <a:xfrm>
              <a:off x="2971800" y="1458310"/>
              <a:ext cx="1190297" cy="10247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6" name="矩形 5"/>
            <p:cNvSpPr/>
            <p:nvPr userDrawn="1"/>
          </p:nvSpPr>
          <p:spPr>
            <a:xfrm>
              <a:off x="4162097" y="1458310"/>
              <a:ext cx="1190297" cy="10247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373" y="4406951"/>
            <a:ext cx="10362844" cy="1362075"/>
          </a:xfrm>
        </p:spPr>
        <p:txBody>
          <a:bodyPr anchor="t"/>
          <a:lstStyle>
            <a:lvl1pPr algn="l">
              <a:defRPr sz="3600" b="1" cap="all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373" y="2906713"/>
            <a:ext cx="10362844" cy="1500187"/>
          </a:xfrm>
        </p:spPr>
        <p:txBody>
          <a:bodyPr anchor="b"/>
          <a:lstStyle>
            <a:lvl1pPr marL="0" indent="0">
              <a:buNone/>
              <a:defRPr sz="1800"/>
            </a:lvl1pPr>
            <a:lvl2pPr marL="410798" indent="0">
              <a:buNone/>
              <a:defRPr sz="1600"/>
            </a:lvl2pPr>
            <a:lvl3pPr marL="821593" indent="0">
              <a:buNone/>
              <a:defRPr sz="1500"/>
            </a:lvl3pPr>
            <a:lvl4pPr marL="1232389" indent="0">
              <a:buNone/>
              <a:defRPr sz="1200"/>
            </a:lvl4pPr>
            <a:lvl5pPr marL="1643189" indent="0">
              <a:buNone/>
              <a:defRPr sz="1200"/>
            </a:lvl5pPr>
            <a:lvl6pPr marL="2053982" indent="0">
              <a:buNone/>
              <a:defRPr sz="1200"/>
            </a:lvl6pPr>
            <a:lvl7pPr marL="2464780" indent="0">
              <a:buNone/>
              <a:defRPr sz="1200"/>
            </a:lvl7pPr>
            <a:lvl8pPr marL="2875581" indent="0">
              <a:buNone/>
              <a:defRPr sz="1200"/>
            </a:lvl8pPr>
            <a:lvl9pPr marL="3286376" indent="0">
              <a:buNone/>
              <a:defRPr sz="12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n-ea"/>
                <a:ea typeface="+mn-ea"/>
              </a:defRPr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10309" y="1714519"/>
            <a:ext cx="5400531" cy="4525963"/>
          </a:xfrm>
        </p:spPr>
        <p:txBody>
          <a:bodyPr/>
          <a:lstStyle>
            <a:lvl1pPr>
              <a:defRPr sz="2600">
                <a:latin typeface="+mn-ea"/>
                <a:ea typeface="+mn-ea"/>
              </a:defRPr>
            </a:lvl1pPr>
            <a:lvl2pPr>
              <a:defRPr sz="2100">
                <a:latin typeface="+mn-ea"/>
                <a:ea typeface="+mn-ea"/>
              </a:defRPr>
            </a:lvl2pPr>
            <a:lvl3pPr>
              <a:defRPr sz="1800">
                <a:latin typeface="+mn-ea"/>
                <a:ea typeface="+mn-ea"/>
              </a:defRPr>
            </a:lvl3pPr>
            <a:lvl4pPr>
              <a:defRPr sz="1600">
                <a:latin typeface="+mn-ea"/>
                <a:ea typeface="+mn-ea"/>
              </a:defRPr>
            </a:lvl4pPr>
            <a:lvl5pPr>
              <a:defRPr sz="1600">
                <a:latin typeface="+mn-ea"/>
                <a:ea typeface="+mn-ea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81161" y="1714519"/>
            <a:ext cx="5400531" cy="4525963"/>
          </a:xfrm>
        </p:spPr>
        <p:txBody>
          <a:bodyPr/>
          <a:lstStyle>
            <a:lvl1pPr>
              <a:defRPr sz="2600">
                <a:latin typeface="+mn-ea"/>
                <a:ea typeface="+mn-ea"/>
              </a:defRPr>
            </a:lvl1pPr>
            <a:lvl2pPr>
              <a:defRPr sz="2100">
                <a:latin typeface="+mn-ea"/>
                <a:ea typeface="+mn-ea"/>
              </a:defRPr>
            </a:lvl2pPr>
            <a:lvl3pPr>
              <a:defRPr sz="1800">
                <a:latin typeface="+mn-ea"/>
                <a:ea typeface="+mn-ea"/>
              </a:defRPr>
            </a:lvl3pPr>
            <a:lvl4pPr>
              <a:defRPr sz="1600">
                <a:latin typeface="+mn-ea"/>
                <a:ea typeface="+mn-ea"/>
              </a:defRPr>
            </a:lvl4pPr>
            <a:lvl5pPr>
              <a:defRPr sz="1600">
                <a:latin typeface="+mn-ea"/>
                <a:ea typeface="+mn-ea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0316" y="274638"/>
            <a:ext cx="10971383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10311" y="1535113"/>
            <a:ext cx="5386339" cy="639762"/>
          </a:xfrm>
        </p:spPr>
        <p:txBody>
          <a:bodyPr anchor="b"/>
          <a:lstStyle>
            <a:lvl1pPr marL="0" indent="0">
              <a:buNone/>
              <a:defRPr sz="2100" b="1"/>
            </a:lvl1pPr>
            <a:lvl2pPr marL="410798" indent="0">
              <a:buNone/>
              <a:defRPr sz="1800" b="1"/>
            </a:lvl2pPr>
            <a:lvl3pPr marL="821593" indent="0">
              <a:buNone/>
              <a:defRPr sz="1600" b="1"/>
            </a:lvl3pPr>
            <a:lvl4pPr marL="1232389" indent="0">
              <a:buNone/>
              <a:defRPr sz="1500" b="1"/>
            </a:lvl4pPr>
            <a:lvl5pPr marL="1643189" indent="0">
              <a:buNone/>
              <a:defRPr sz="1500" b="1"/>
            </a:lvl5pPr>
            <a:lvl6pPr marL="2053982" indent="0">
              <a:buNone/>
              <a:defRPr sz="1500" b="1"/>
            </a:lvl6pPr>
            <a:lvl7pPr marL="2464780" indent="0">
              <a:buNone/>
              <a:defRPr sz="1500" b="1"/>
            </a:lvl7pPr>
            <a:lvl8pPr marL="2875581" indent="0">
              <a:buNone/>
              <a:defRPr sz="1500" b="1"/>
            </a:lvl8pPr>
            <a:lvl9pPr marL="3286376" indent="0">
              <a:buNone/>
              <a:defRPr sz="15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0311" y="2174875"/>
            <a:ext cx="5386339" cy="3951288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606" y="1535113"/>
            <a:ext cx="5388111" cy="639762"/>
          </a:xfrm>
        </p:spPr>
        <p:txBody>
          <a:bodyPr anchor="b"/>
          <a:lstStyle>
            <a:lvl1pPr marL="0" indent="0">
              <a:buNone/>
              <a:defRPr sz="2100" b="1"/>
            </a:lvl1pPr>
            <a:lvl2pPr marL="410798" indent="0">
              <a:buNone/>
              <a:defRPr sz="1800" b="1"/>
            </a:lvl2pPr>
            <a:lvl3pPr marL="821593" indent="0">
              <a:buNone/>
              <a:defRPr sz="1600" b="1"/>
            </a:lvl3pPr>
            <a:lvl4pPr marL="1232389" indent="0">
              <a:buNone/>
              <a:defRPr sz="1500" b="1"/>
            </a:lvl4pPr>
            <a:lvl5pPr marL="1643189" indent="0">
              <a:buNone/>
              <a:defRPr sz="1500" b="1"/>
            </a:lvl5pPr>
            <a:lvl6pPr marL="2053982" indent="0">
              <a:buNone/>
              <a:defRPr sz="1500" b="1"/>
            </a:lvl6pPr>
            <a:lvl7pPr marL="2464780" indent="0">
              <a:buNone/>
              <a:defRPr sz="1500" b="1"/>
            </a:lvl7pPr>
            <a:lvl8pPr marL="2875581" indent="0">
              <a:buNone/>
              <a:defRPr sz="1500" b="1"/>
            </a:lvl8pPr>
            <a:lvl9pPr marL="3286376" indent="0">
              <a:buNone/>
              <a:defRPr sz="15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606" y="2174875"/>
            <a:ext cx="5388111" cy="3951288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0311" y="273051"/>
            <a:ext cx="4009592" cy="1162050"/>
          </a:xfrm>
        </p:spPr>
        <p:txBody>
          <a:bodyPr anchor="b"/>
          <a:lstStyle>
            <a:lvl1pPr algn="l">
              <a:defRPr sz="1800" b="1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163" y="273086"/>
            <a:ext cx="6814531" cy="5853113"/>
          </a:xfrm>
        </p:spPr>
        <p:txBody>
          <a:bodyPr/>
          <a:lstStyle>
            <a:lvl1pPr>
              <a:defRPr sz="2900"/>
            </a:lvl1pPr>
            <a:lvl2pPr>
              <a:defRPr sz="2600"/>
            </a:lvl2pPr>
            <a:lvl3pPr>
              <a:defRPr sz="21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10311" y="1435110"/>
            <a:ext cx="4009592" cy="4691063"/>
          </a:xfrm>
        </p:spPr>
        <p:txBody>
          <a:bodyPr/>
          <a:lstStyle>
            <a:lvl1pPr marL="0" indent="0">
              <a:buNone/>
              <a:defRPr sz="1200"/>
            </a:lvl1pPr>
            <a:lvl2pPr marL="410798" indent="0">
              <a:buNone/>
              <a:defRPr sz="1100"/>
            </a:lvl2pPr>
            <a:lvl3pPr marL="821593" indent="0">
              <a:buNone/>
              <a:defRPr sz="900"/>
            </a:lvl3pPr>
            <a:lvl4pPr marL="1232389" indent="0">
              <a:buNone/>
              <a:defRPr sz="800"/>
            </a:lvl4pPr>
            <a:lvl5pPr marL="1643189" indent="0">
              <a:buNone/>
              <a:defRPr sz="800"/>
            </a:lvl5pPr>
            <a:lvl6pPr marL="2053982" indent="0">
              <a:buNone/>
              <a:defRPr sz="800"/>
            </a:lvl6pPr>
            <a:lvl7pPr marL="2464780" indent="0">
              <a:buNone/>
              <a:defRPr sz="800"/>
            </a:lvl7pPr>
            <a:lvl8pPr marL="2875581" indent="0">
              <a:buNone/>
              <a:defRPr sz="800"/>
            </a:lvl8pPr>
            <a:lvl9pPr marL="3286376" indent="0">
              <a:buNone/>
              <a:defRPr sz="8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813" y="4800602"/>
            <a:ext cx="7314844" cy="566738"/>
          </a:xfrm>
        </p:spPr>
        <p:txBody>
          <a:bodyPr anchor="b"/>
          <a:lstStyle>
            <a:lvl1pPr algn="l">
              <a:defRPr sz="1800" b="1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813" y="612775"/>
            <a:ext cx="7314844" cy="4114800"/>
          </a:xfrm>
        </p:spPr>
        <p:txBody>
          <a:bodyPr/>
          <a:lstStyle>
            <a:lvl1pPr marL="0" indent="0">
              <a:buNone/>
              <a:defRPr sz="2900"/>
            </a:lvl1pPr>
            <a:lvl2pPr marL="410798" indent="0">
              <a:buNone/>
              <a:defRPr sz="2600"/>
            </a:lvl2pPr>
            <a:lvl3pPr marL="821593" indent="0">
              <a:buNone/>
              <a:defRPr sz="2100"/>
            </a:lvl3pPr>
            <a:lvl4pPr marL="1232389" indent="0">
              <a:buNone/>
              <a:defRPr sz="1800"/>
            </a:lvl4pPr>
            <a:lvl5pPr marL="1643189" indent="0">
              <a:buNone/>
              <a:defRPr sz="1800"/>
            </a:lvl5pPr>
            <a:lvl6pPr marL="2053982" indent="0">
              <a:buNone/>
              <a:defRPr sz="1800"/>
            </a:lvl6pPr>
            <a:lvl7pPr marL="2464780" indent="0">
              <a:buNone/>
              <a:defRPr sz="1800"/>
            </a:lvl7pPr>
            <a:lvl8pPr marL="2875581" indent="0">
              <a:buNone/>
              <a:defRPr sz="1800"/>
            </a:lvl8pPr>
            <a:lvl9pPr marL="3286376" indent="0">
              <a:buNone/>
              <a:defRPr sz="1800"/>
            </a:lvl9pPr>
          </a:lstStyle>
          <a:p>
            <a:pPr lvl="0"/>
            <a:r>
              <a:rPr lang="en-US" altLang="zh-CN" noProof="0"/>
              <a:t>Drag picture to placeholder or click icon to add</a:t>
            </a:r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813" y="5367339"/>
            <a:ext cx="7314844" cy="804862"/>
          </a:xfrm>
        </p:spPr>
        <p:txBody>
          <a:bodyPr/>
          <a:lstStyle>
            <a:lvl1pPr marL="0" indent="0">
              <a:buNone/>
              <a:defRPr sz="1200"/>
            </a:lvl1pPr>
            <a:lvl2pPr marL="410798" indent="0">
              <a:buNone/>
              <a:defRPr sz="1100"/>
            </a:lvl2pPr>
            <a:lvl3pPr marL="821593" indent="0">
              <a:buNone/>
              <a:defRPr sz="900"/>
            </a:lvl3pPr>
            <a:lvl4pPr marL="1232389" indent="0">
              <a:buNone/>
              <a:defRPr sz="800"/>
            </a:lvl4pPr>
            <a:lvl5pPr marL="1643189" indent="0">
              <a:buNone/>
              <a:defRPr sz="800"/>
            </a:lvl5pPr>
            <a:lvl6pPr marL="2053982" indent="0">
              <a:buNone/>
              <a:defRPr sz="800"/>
            </a:lvl6pPr>
            <a:lvl7pPr marL="2464780" indent="0">
              <a:buNone/>
              <a:defRPr sz="800"/>
            </a:lvl7pPr>
            <a:lvl8pPr marL="2875581" indent="0">
              <a:buNone/>
              <a:defRPr sz="800"/>
            </a:lvl8pPr>
            <a:lvl9pPr marL="3286376" indent="0">
              <a:buNone/>
              <a:defRPr sz="8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436447" y="-17444"/>
            <a:ext cx="10971383" cy="11430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82158" tIns="41079" rIns="82158" bIns="41079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610315" y="1341449"/>
            <a:ext cx="10971383" cy="4899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82158" tIns="41079" rIns="82158" bIns="4107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9968748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+mj-lt"/>
          <a:ea typeface="DengXian" panose="02010600030101010101" pitchFamily="2" charset="-122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600">
          <a:solidFill>
            <a:schemeClr val="tx2"/>
          </a:solidFill>
          <a:latin typeface="Arial" charset="0"/>
          <a:ea typeface="微软雅黑" pitchFamily="34" charset="-122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600">
          <a:solidFill>
            <a:schemeClr val="tx2"/>
          </a:solidFill>
          <a:latin typeface="Arial" charset="0"/>
          <a:ea typeface="微软雅黑" pitchFamily="34" charset="-122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600">
          <a:solidFill>
            <a:schemeClr val="tx2"/>
          </a:solidFill>
          <a:latin typeface="Arial" charset="0"/>
          <a:ea typeface="微软雅黑" pitchFamily="34" charset="-122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600">
          <a:solidFill>
            <a:schemeClr val="tx2"/>
          </a:solidFill>
          <a:latin typeface="Arial" charset="0"/>
          <a:ea typeface="微软雅黑" pitchFamily="34" charset="-122"/>
        </a:defRPr>
      </a:lvl5pPr>
      <a:lvl6pPr marL="410854" algn="ctr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  <a:ea typeface="微软雅黑" pitchFamily="34" charset="-122"/>
        </a:defRPr>
      </a:lvl6pPr>
      <a:lvl7pPr marL="821706" algn="ctr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  <a:ea typeface="微软雅黑" pitchFamily="34" charset="-122"/>
        </a:defRPr>
      </a:lvl7pPr>
      <a:lvl8pPr marL="1232558" algn="ctr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  <a:ea typeface="微软雅黑" pitchFamily="34" charset="-122"/>
        </a:defRPr>
      </a:lvl8pPr>
      <a:lvl9pPr marL="1643414" algn="ctr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  <a:ea typeface="微软雅黑" pitchFamily="34" charset="-122"/>
        </a:defRPr>
      </a:lvl9pPr>
    </p:titleStyle>
    <p:bodyStyle>
      <a:lvl1pPr marL="308139" indent="-308139" algn="l" rtl="0" eaLnBrk="1" fontAlgn="base" hangingPunct="1">
        <a:spcBef>
          <a:spcPct val="20000"/>
        </a:spcBef>
        <a:spcAft>
          <a:spcPct val="0"/>
        </a:spcAft>
        <a:buChar char="•"/>
        <a:defRPr sz="3000">
          <a:solidFill>
            <a:schemeClr val="tx1"/>
          </a:solidFill>
          <a:latin typeface="+mj-lt"/>
          <a:ea typeface="DengXian" panose="02010600030101010101" pitchFamily="2" charset="-122"/>
          <a:cs typeface="+mn-cs"/>
        </a:defRPr>
      </a:lvl1pPr>
      <a:lvl2pPr marL="667637" indent="-256783" algn="l" rtl="0" eaLnBrk="1" fontAlgn="base" hangingPunct="1">
        <a:spcBef>
          <a:spcPct val="20000"/>
        </a:spcBef>
        <a:spcAft>
          <a:spcPct val="0"/>
        </a:spcAft>
        <a:buChar char="–"/>
        <a:defRPr sz="2700">
          <a:solidFill>
            <a:schemeClr val="tx1"/>
          </a:solidFill>
          <a:latin typeface="+mj-lt"/>
          <a:ea typeface="DengXian" panose="02010600030101010101" pitchFamily="2" charset="-122"/>
        </a:defRPr>
      </a:lvl2pPr>
      <a:lvl3pPr marL="1027135" indent="-205429" algn="l" rtl="0" eaLnBrk="1" fontAlgn="base" hangingPunct="1">
        <a:spcBef>
          <a:spcPct val="20000"/>
        </a:spcBef>
        <a:spcAft>
          <a:spcPct val="0"/>
        </a:spcAft>
        <a:buChar char="•"/>
        <a:defRPr>
          <a:solidFill>
            <a:schemeClr val="tx1"/>
          </a:solidFill>
          <a:latin typeface="+mj-lt"/>
          <a:ea typeface="DengXian" panose="02010600030101010101" pitchFamily="2" charset="-122"/>
        </a:defRPr>
      </a:lvl3pPr>
      <a:lvl4pPr marL="1437990" indent="-205429" algn="l" rtl="0" eaLnBrk="1" fontAlgn="base" hangingPunct="1">
        <a:spcBef>
          <a:spcPct val="20000"/>
        </a:spcBef>
        <a:spcAft>
          <a:spcPct val="0"/>
        </a:spcAft>
        <a:buChar char="–"/>
        <a:defRPr sz="1500">
          <a:solidFill>
            <a:schemeClr val="tx1"/>
          </a:solidFill>
          <a:latin typeface="+mj-lt"/>
          <a:ea typeface="DengXian" panose="02010600030101010101" pitchFamily="2" charset="-122"/>
        </a:defRPr>
      </a:lvl4pPr>
      <a:lvl5pPr marL="1848839" indent="-205429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j-lt"/>
          <a:ea typeface="DengXian" panose="02010600030101010101" pitchFamily="2" charset="-122"/>
        </a:defRPr>
      </a:lvl5pPr>
      <a:lvl6pPr marL="2259691" indent="-205429" algn="l" rtl="0" eaLnBrk="1" fontAlgn="base" hangingPunct="1">
        <a:spcBef>
          <a:spcPct val="20000"/>
        </a:spcBef>
        <a:spcAft>
          <a:spcPct val="0"/>
        </a:spcAft>
        <a:buChar char="»"/>
        <a:defRPr sz="1800">
          <a:solidFill>
            <a:schemeClr val="tx1"/>
          </a:solidFill>
          <a:latin typeface="+mn-lt"/>
          <a:ea typeface="+mn-ea"/>
        </a:defRPr>
      </a:lvl6pPr>
      <a:lvl7pPr marL="2670545" indent="-205429" algn="l" rtl="0" eaLnBrk="1" fontAlgn="base" hangingPunct="1">
        <a:spcBef>
          <a:spcPct val="20000"/>
        </a:spcBef>
        <a:spcAft>
          <a:spcPct val="0"/>
        </a:spcAft>
        <a:buChar char="»"/>
        <a:defRPr sz="1800">
          <a:solidFill>
            <a:schemeClr val="tx1"/>
          </a:solidFill>
          <a:latin typeface="+mn-lt"/>
          <a:ea typeface="+mn-ea"/>
        </a:defRPr>
      </a:lvl7pPr>
      <a:lvl8pPr marL="3081399" indent="-205429" algn="l" rtl="0" eaLnBrk="1" fontAlgn="base" hangingPunct="1">
        <a:spcBef>
          <a:spcPct val="20000"/>
        </a:spcBef>
        <a:spcAft>
          <a:spcPct val="0"/>
        </a:spcAft>
        <a:buChar char="»"/>
        <a:defRPr sz="1800">
          <a:solidFill>
            <a:schemeClr val="tx1"/>
          </a:solidFill>
          <a:latin typeface="+mn-lt"/>
          <a:ea typeface="+mn-ea"/>
        </a:defRPr>
      </a:lvl8pPr>
      <a:lvl9pPr marL="3492252" indent="-205429" algn="l" rtl="0" eaLnBrk="1" fontAlgn="base" hangingPunct="1">
        <a:spcBef>
          <a:spcPct val="20000"/>
        </a:spcBef>
        <a:spcAft>
          <a:spcPct val="0"/>
        </a:spcAft>
        <a:buChar char="»"/>
        <a:defRPr sz="18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821706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10854" algn="l" defTabSz="821706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21706" algn="l" defTabSz="821706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32558" algn="l" defTabSz="821706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643414" algn="l" defTabSz="821706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54264" algn="l" defTabSz="821706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465119" algn="l" defTabSz="821706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875976" algn="l" defTabSz="821706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286827" algn="l" defTabSz="821706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3690" y="1762722"/>
            <a:ext cx="10364619" cy="1470025"/>
          </a:xfrm>
        </p:spPr>
        <p:txBody>
          <a:bodyPr/>
          <a:lstStyle/>
          <a:p>
            <a:pPr algn="ctr"/>
            <a:r>
              <a:rPr kumimoji="1" lang="en-US" altLang="zh-CN" sz="3600" b="1" dirty="0"/>
              <a:t>A Tutorial on Neural Architecture Search</a:t>
            </a:r>
            <a:endParaRPr kumimoji="1" lang="zh-CN" altLang="en-US" sz="3600" b="1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9153" y="3583056"/>
            <a:ext cx="8533691" cy="1752600"/>
          </a:xfrm>
        </p:spPr>
        <p:txBody>
          <a:bodyPr/>
          <a:lstStyle/>
          <a:p>
            <a:r>
              <a:rPr kumimoji="1" lang="en-US" altLang="zh-CN" sz="2400" dirty="0"/>
              <a:t>IEEE ICDM 2019 Tutorials on Automated Deep Learning: Theory, Algorithms, Platforms, and Applications</a:t>
            </a:r>
          </a:p>
          <a:p>
            <a:r>
              <a:rPr kumimoji="1" lang="en-US" altLang="zh-CN" sz="2400" dirty="0"/>
              <a:t>Nov. 09, 2019</a:t>
            </a:r>
          </a:p>
          <a:p>
            <a:endParaRPr kumimoji="1" lang="en-US" altLang="zh-CN" sz="2400" dirty="0"/>
          </a:p>
          <a:p>
            <a:r>
              <a:rPr kumimoji="1" lang="en-US" altLang="zh-CN" sz="2400" dirty="0"/>
              <a:t>Speaker:  Dr. </a:t>
            </a:r>
            <a:r>
              <a:rPr kumimoji="1" lang="en-US" altLang="zh-CN" sz="2400" dirty="0" err="1"/>
              <a:t>Siyu</a:t>
            </a:r>
            <a:r>
              <a:rPr kumimoji="1" lang="en-US" altLang="zh-CN" sz="2400" dirty="0"/>
              <a:t> Huang</a:t>
            </a:r>
          </a:p>
          <a:p>
            <a:r>
              <a:rPr kumimoji="1" lang="en-US" altLang="zh-CN" sz="2400" dirty="0"/>
              <a:t>Big Data Lab, Baidu Research, Beijing</a:t>
            </a:r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0250040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436447" y="261714"/>
            <a:ext cx="10971383" cy="1348011"/>
          </a:xfrm>
        </p:spPr>
        <p:txBody>
          <a:bodyPr/>
          <a:lstStyle/>
          <a:p>
            <a:r>
              <a:rPr lang="en-US" altLang="zh-CN" dirty="0"/>
              <a:t>NAS with RL</a:t>
            </a:r>
            <a:br>
              <a:rPr lang="en-US" altLang="zh-CN" dirty="0"/>
            </a:br>
            <a:r>
              <a:rPr lang="en-US" altLang="zh-CN" sz="3000" dirty="0">
                <a:solidFill>
                  <a:srgbClr val="C00000"/>
                </a:solidFill>
              </a:rPr>
              <a:t>  - The Optimization of Controller</a:t>
            </a:r>
            <a:endParaRPr lang="zh-CN" altLang="en-US" sz="3000" dirty="0">
              <a:solidFill>
                <a:srgbClr val="C00000"/>
              </a:solidFill>
            </a:endParaRPr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14263" y="2349756"/>
            <a:ext cx="2871787" cy="5418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矩形 9"/>
          <p:cNvSpPr/>
          <p:nvPr/>
        </p:nvSpPr>
        <p:spPr>
          <a:xfrm>
            <a:off x="993814" y="1888091"/>
            <a:ext cx="91276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2400" b="1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Objective</a:t>
            </a:r>
            <a:r>
              <a:rPr kumimoji="1" lang="zh-CN" altLang="en-US" sz="2400" b="1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：</a:t>
            </a:r>
            <a:r>
              <a:rPr kumimoji="1" lang="en-US" altLang="zh-CN" sz="2400" b="1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Maximize architecture’s validation performance </a:t>
            </a:r>
            <a:r>
              <a:rPr kumimoji="1" lang="en-US" altLang="zh-CN" sz="2400" b="1" i="1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R.</a:t>
            </a:r>
            <a:endParaRPr lang="zh-CN" altLang="en-US" sz="2400" b="1" i="1" dirty="0">
              <a:latin typeface="Times New Roman" pitchFamily="18" charset="0"/>
              <a:ea typeface="宋体" pitchFamily="2" charset="-122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24097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14263" y="4378922"/>
            <a:ext cx="6520062" cy="9591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436447" y="261714"/>
            <a:ext cx="10971383" cy="1348011"/>
          </a:xfrm>
        </p:spPr>
        <p:txBody>
          <a:bodyPr/>
          <a:lstStyle/>
          <a:p>
            <a:r>
              <a:rPr lang="en-US" altLang="zh-CN" dirty="0"/>
              <a:t>NAS with RL</a:t>
            </a:r>
            <a:br>
              <a:rPr lang="en-US" altLang="zh-CN" dirty="0"/>
            </a:br>
            <a:r>
              <a:rPr lang="en-US" altLang="zh-CN" sz="3000" dirty="0">
                <a:solidFill>
                  <a:srgbClr val="C00000"/>
                </a:solidFill>
              </a:rPr>
              <a:t>  - The Optimization of Controller</a:t>
            </a:r>
            <a:endParaRPr lang="zh-CN" altLang="en-US" sz="3000" dirty="0">
              <a:solidFill>
                <a:srgbClr val="C00000"/>
              </a:solidFill>
            </a:endParaRPr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14263" y="2349756"/>
            <a:ext cx="2871787" cy="5418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915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909688" y="5396117"/>
            <a:ext cx="4129287" cy="8867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矩形 9"/>
          <p:cNvSpPr/>
          <p:nvPr/>
        </p:nvSpPr>
        <p:spPr>
          <a:xfrm>
            <a:off x="993814" y="1888091"/>
            <a:ext cx="91276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2400" b="1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Objective</a:t>
            </a:r>
            <a:r>
              <a:rPr kumimoji="1" lang="zh-CN" altLang="en-US" sz="2400" b="1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：</a:t>
            </a:r>
            <a:r>
              <a:rPr kumimoji="1" lang="en-US" altLang="zh-CN" sz="2400" b="1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Maximize architecture’s validation performance </a:t>
            </a:r>
            <a:r>
              <a:rPr kumimoji="1" lang="en-US" altLang="zh-CN" sz="2400" b="1" i="1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R.</a:t>
            </a:r>
            <a:endParaRPr lang="zh-CN" altLang="en-US" sz="2400" b="1" i="1" dirty="0">
              <a:latin typeface="Times New Roman" pitchFamily="18" charset="0"/>
              <a:ea typeface="宋体" pitchFamily="2" charset="-122"/>
              <a:cs typeface="Times New Roman" pitchFamily="18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993814" y="3530813"/>
            <a:ext cx="1041401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2400" b="1" i="1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R</a:t>
            </a:r>
            <a:r>
              <a:rPr kumimoji="1" lang="en-US" altLang="zh-CN" sz="2400" b="1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 is not differentiable </a:t>
            </a:r>
            <a:r>
              <a:rPr kumimoji="1" lang="en-US" altLang="zh-CN" sz="2400" b="1" dirty="0" err="1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w.r.t</a:t>
            </a:r>
            <a:r>
              <a:rPr kumimoji="1" lang="en-US" altLang="zh-CN" sz="2400" b="1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. </a:t>
            </a:r>
            <a:r>
              <a:rPr kumimoji="1" lang="en-US" altLang="zh-CN" sz="2400" b="1" dirty="0" err="1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archs</a:t>
            </a:r>
            <a:r>
              <a:rPr kumimoji="1" lang="en-US" altLang="zh-CN" sz="2400" b="1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. We introduce Policy Gradient</a:t>
            </a:r>
            <a:r>
              <a:rPr kumimoji="1" lang="zh-CN" altLang="en-US" sz="2400" b="1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 </a:t>
            </a:r>
            <a:r>
              <a:rPr kumimoji="1" lang="en-US" altLang="zh-CN" sz="2400" b="1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(REINFORCE) to update Controller.</a:t>
            </a:r>
            <a:endParaRPr lang="zh-CN" altLang="en-US" sz="2400" b="1" i="1" dirty="0">
              <a:latin typeface="Times New Roman" pitchFamily="18" charset="0"/>
              <a:ea typeface="宋体" pitchFamily="2" charset="-122"/>
              <a:cs typeface="Times New Roman" pitchFamily="18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2579334" y="5600251"/>
            <a:ext cx="340158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2200" b="1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≈</a:t>
            </a:r>
            <a:endParaRPr lang="zh-CN" altLang="en-US" sz="22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5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99344" y="1991381"/>
            <a:ext cx="7626666" cy="3615083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436447" y="261714"/>
            <a:ext cx="10971383" cy="1348011"/>
          </a:xfrm>
        </p:spPr>
        <p:txBody>
          <a:bodyPr/>
          <a:lstStyle/>
          <a:p>
            <a:r>
              <a:rPr lang="en-US" altLang="zh-CN" dirty="0"/>
              <a:t>NAS with RL</a:t>
            </a:r>
            <a:br>
              <a:rPr lang="en-US" altLang="zh-CN" dirty="0"/>
            </a:br>
            <a:r>
              <a:rPr lang="en-US" altLang="zh-CN" sz="3000" dirty="0">
                <a:solidFill>
                  <a:srgbClr val="C00000"/>
                </a:solidFill>
              </a:rPr>
              <a:t>  - NAS outperforms handcrafted </a:t>
            </a:r>
            <a:r>
              <a:rPr lang="en-US" altLang="zh-CN" sz="3000" dirty="0" err="1">
                <a:solidFill>
                  <a:srgbClr val="C00000"/>
                </a:solidFill>
              </a:rPr>
              <a:t>archs</a:t>
            </a:r>
            <a:r>
              <a:rPr lang="en-US" altLang="zh-CN" sz="3000" dirty="0">
                <a:solidFill>
                  <a:srgbClr val="C00000"/>
                </a:solidFill>
              </a:rPr>
              <a:t> for the first time </a:t>
            </a:r>
            <a:br>
              <a:rPr lang="en-US" altLang="zh-CN" sz="3000" dirty="0">
                <a:solidFill>
                  <a:srgbClr val="C00000"/>
                </a:solidFill>
              </a:rPr>
            </a:br>
            <a:r>
              <a:rPr lang="en-US" altLang="zh-CN" sz="3000" dirty="0">
                <a:solidFill>
                  <a:srgbClr val="C00000"/>
                </a:solidFill>
              </a:rPr>
              <a:t>  - Language model (Penn Treebank dataset) </a:t>
            </a:r>
            <a:endParaRPr lang="zh-CN" altLang="en-US" sz="3000" dirty="0">
              <a:solidFill>
                <a:srgbClr val="C00000"/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82CCA2D1-D3E8-4DE1-9DF5-3E6B801D7243}"/>
              </a:ext>
            </a:extLst>
          </p:cNvPr>
          <p:cNvSpPr/>
          <p:nvPr/>
        </p:nvSpPr>
        <p:spPr>
          <a:xfrm>
            <a:off x="4732340" y="6084936"/>
            <a:ext cx="2324675" cy="6617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RNN Cells</a:t>
            </a:r>
          </a:p>
          <a:p>
            <a:pPr algn="ctr"/>
            <a:r>
              <a:rPr lang="en-US" sz="1700" i="1" dirty="0" err="1">
                <a:latin typeface="Arial" panose="020B0604020202020204" pitchFamily="34" charset="0"/>
                <a:cs typeface="Arial" panose="020B0604020202020204" pitchFamily="34" charset="0"/>
              </a:rPr>
              <a:t>Zoph</a:t>
            </a:r>
            <a:r>
              <a:rPr lang="en-US" sz="1700" i="1" dirty="0">
                <a:latin typeface="Arial" panose="020B0604020202020204" pitchFamily="34" charset="0"/>
                <a:cs typeface="Arial" panose="020B0604020202020204" pitchFamily="34" charset="0"/>
              </a:rPr>
              <a:t> and Le, ICLR’17</a:t>
            </a:r>
          </a:p>
        </p:txBody>
      </p:sp>
      <p:sp>
        <p:nvSpPr>
          <p:cNvPr id="11" name="矩形 10"/>
          <p:cNvSpPr/>
          <p:nvPr/>
        </p:nvSpPr>
        <p:spPr>
          <a:xfrm>
            <a:off x="3360834" y="5808554"/>
            <a:ext cx="13003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LSTM Cell</a:t>
            </a:r>
          </a:p>
        </p:txBody>
      </p:sp>
      <p:sp>
        <p:nvSpPr>
          <p:cNvPr id="12" name="矩形 11"/>
          <p:cNvSpPr/>
          <p:nvPr/>
        </p:nvSpPr>
        <p:spPr>
          <a:xfrm>
            <a:off x="7128165" y="5808554"/>
            <a:ext cx="11592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NAS Cell</a:t>
            </a:r>
          </a:p>
        </p:txBody>
      </p:sp>
    </p:spTree>
    <p:extLst>
      <p:ext uri="{BB962C8B-B14F-4D97-AF65-F5344CB8AC3E}">
        <p14:creationId xmlns:p14="http://schemas.microsoft.com/office/powerpoint/2010/main" val="40412888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/>
          <p:cNvSpPr txBox="1">
            <a:spLocks/>
          </p:cNvSpPr>
          <p:nvPr/>
        </p:nvSpPr>
        <p:spPr bwMode="auto">
          <a:xfrm>
            <a:off x="329915" y="1811045"/>
            <a:ext cx="6781099" cy="44299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82158" tIns="41079" rIns="82158" bIns="41079" numCol="1" anchor="t" anchorCtr="0" compatLnSpc="1">
            <a:prstTxWarp prst="textNoShape">
              <a:avLst/>
            </a:prstTxWarp>
          </a:bodyPr>
          <a:lstStyle>
            <a:lvl1pPr marL="308139" indent="-308139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67637" indent="-256783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  <a:ea typeface="+mn-ea"/>
              </a:defRPr>
            </a:lvl2pPr>
            <a:lvl3pPr marL="1027135" indent="-205429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437990" indent="-205429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500">
                <a:solidFill>
                  <a:schemeClr val="tx1"/>
                </a:solidFill>
                <a:latin typeface="+mn-lt"/>
                <a:ea typeface="+mn-ea"/>
              </a:defRPr>
            </a:lvl4pPr>
            <a:lvl5pPr marL="1848839" indent="-205429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  <a:ea typeface="+mn-ea"/>
              </a:defRPr>
            </a:lvl5pPr>
            <a:lvl6pPr marL="2259691" indent="-205429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6pPr>
            <a:lvl7pPr marL="2670545" indent="-205429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7pPr>
            <a:lvl8pPr marL="3081399" indent="-205429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8pPr>
            <a:lvl9pPr marL="3492252" indent="-205429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kumimoji="1" lang="en-US" altLang="zh-CN" sz="2500" b="1" dirty="0">
                <a:latin typeface="+mj-lt"/>
                <a:ea typeface="宋体" pitchFamily="2" charset="-122"/>
              </a:rPr>
              <a:t>Discovering </a:t>
            </a:r>
            <a:r>
              <a:rPr kumimoji="1" lang="en-US" altLang="zh-CN" sz="2500" b="1" dirty="0" err="1">
                <a:latin typeface="+mj-lt"/>
                <a:ea typeface="宋体" pitchFamily="2" charset="-122"/>
              </a:rPr>
              <a:t>Archs</a:t>
            </a:r>
            <a:r>
              <a:rPr kumimoji="1" lang="en-US" altLang="zh-CN" sz="2500" b="1" dirty="0">
                <a:latin typeface="+mj-lt"/>
                <a:ea typeface="宋体" pitchFamily="2" charset="-122"/>
              </a:rPr>
              <a:t> in a Convolutional Cell</a:t>
            </a:r>
          </a:p>
          <a:p>
            <a:pPr lvl="1"/>
            <a:r>
              <a:rPr kumimoji="1" lang="en-US" altLang="zh-CN" sz="2200" dirty="0">
                <a:latin typeface="+mj-lt"/>
                <a:ea typeface="宋体" pitchFamily="2" charset="-122"/>
              </a:rPr>
              <a:t>Introduce </a:t>
            </a:r>
            <a:r>
              <a:rPr kumimoji="1" lang="en-US" altLang="zh-CN" sz="1900" dirty="0">
                <a:latin typeface="+mj-lt"/>
                <a:ea typeface="宋体" pitchFamily="2" charset="-122"/>
              </a:rPr>
              <a:t>Normal Cell and Reduction Cell</a:t>
            </a:r>
            <a:endParaRPr kumimoji="1" lang="zh-CN" altLang="en-US" sz="1900" dirty="0">
              <a:latin typeface="+mj-lt"/>
              <a:ea typeface="宋体" pitchFamily="2" charset="-122"/>
            </a:endParaRPr>
          </a:p>
          <a:p>
            <a:pPr lvl="1"/>
            <a:r>
              <a:rPr kumimoji="1" lang="en-US" altLang="zh-CN" sz="2200" b="1" dirty="0">
                <a:latin typeface="+mj-lt"/>
                <a:ea typeface="宋体" pitchFamily="2" charset="-122"/>
              </a:rPr>
              <a:t>Normal Cell: </a:t>
            </a:r>
            <a:r>
              <a:rPr kumimoji="1" lang="en-US" altLang="zh-CN" sz="2200" dirty="0">
                <a:latin typeface="+mj-lt"/>
                <a:ea typeface="宋体" pitchFamily="2" charset="-122"/>
              </a:rPr>
              <a:t>Same feature map size between input and output</a:t>
            </a:r>
            <a:endParaRPr kumimoji="1" lang="zh-CN" altLang="en-US" sz="2200" dirty="0">
              <a:latin typeface="+mj-lt"/>
              <a:ea typeface="宋体" pitchFamily="2" charset="-122"/>
            </a:endParaRPr>
          </a:p>
          <a:p>
            <a:pPr lvl="1"/>
            <a:r>
              <a:rPr kumimoji="1" lang="en-US" altLang="zh-CN" sz="2200" b="1" dirty="0">
                <a:latin typeface="+mj-lt"/>
                <a:ea typeface="宋体" pitchFamily="2" charset="-122"/>
              </a:rPr>
              <a:t>Reduction Cell: </a:t>
            </a:r>
            <a:r>
              <a:rPr kumimoji="1" lang="en-US" altLang="zh-CN" sz="2200" dirty="0">
                <a:latin typeface="+mj-lt"/>
                <a:ea typeface="宋体" pitchFamily="2" charset="-122"/>
              </a:rPr>
              <a:t>Output has smaller feature map size but more filters</a:t>
            </a:r>
            <a:br>
              <a:rPr kumimoji="1" lang="en-US" altLang="zh-CN" dirty="0">
                <a:latin typeface="+mj-lt"/>
                <a:ea typeface="宋体" pitchFamily="2" charset="-122"/>
              </a:rPr>
            </a:br>
            <a:endParaRPr kumimoji="1" lang="en-US" altLang="zh-CN" dirty="0">
              <a:latin typeface="+mj-lt"/>
              <a:ea typeface="宋体" pitchFamily="2" charset="-122"/>
            </a:endParaRPr>
          </a:p>
          <a:p>
            <a:endParaRPr kumimoji="1" lang="zh-CN" altLang="en-US" dirty="0">
              <a:latin typeface="+mj-lt"/>
              <a:ea typeface="宋体" pitchFamily="2" charset="-122"/>
            </a:endParaRPr>
          </a:p>
        </p:txBody>
      </p:sp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436447" y="261714"/>
            <a:ext cx="10971383" cy="1348011"/>
          </a:xfrm>
        </p:spPr>
        <p:txBody>
          <a:bodyPr/>
          <a:lstStyle/>
          <a:p>
            <a:r>
              <a:rPr lang="en-US" altLang="zh-CN" dirty="0"/>
              <a:t>NAS with RL</a:t>
            </a:r>
            <a:br>
              <a:rPr lang="en-US" altLang="zh-CN" dirty="0"/>
            </a:br>
            <a:r>
              <a:rPr lang="en-US" altLang="zh-CN" sz="3000" dirty="0">
                <a:solidFill>
                  <a:srgbClr val="C00000"/>
                </a:solidFill>
              </a:rPr>
              <a:t>  - NAS-Net </a:t>
            </a:r>
            <a:r>
              <a:rPr lang="en-US" altLang="zh-CN" sz="3000" b="0" dirty="0">
                <a:solidFill>
                  <a:srgbClr val="C00000"/>
                </a:solidFill>
              </a:rPr>
              <a:t>(</a:t>
            </a:r>
            <a:r>
              <a:rPr lang="en-US" altLang="zh-CN" sz="3000" b="0" dirty="0" err="1">
                <a:solidFill>
                  <a:srgbClr val="C00000"/>
                </a:solidFill>
              </a:rPr>
              <a:t>Zoph</a:t>
            </a:r>
            <a:r>
              <a:rPr lang="en-US" altLang="zh-CN" sz="3000" b="0" dirty="0">
                <a:solidFill>
                  <a:srgbClr val="C00000"/>
                </a:solidFill>
              </a:rPr>
              <a:t> </a:t>
            </a:r>
            <a:r>
              <a:rPr lang="en-US" altLang="zh-CN" sz="3000" b="0" i="1" dirty="0">
                <a:solidFill>
                  <a:srgbClr val="C00000"/>
                </a:solidFill>
              </a:rPr>
              <a:t>et al. </a:t>
            </a:r>
            <a:r>
              <a:rPr lang="en-US" altLang="zh-CN" sz="3000" b="0" dirty="0">
                <a:solidFill>
                  <a:srgbClr val="C00000"/>
                </a:solidFill>
              </a:rPr>
              <a:t>CVPR’18)</a:t>
            </a:r>
            <a:endParaRPr lang="zh-CN" altLang="en-US" sz="3000" b="0" dirty="0">
              <a:solidFill>
                <a:srgbClr val="C00000"/>
              </a:solidFill>
            </a:endParaRPr>
          </a:p>
        </p:txBody>
      </p:sp>
      <p:pic>
        <p:nvPicPr>
          <p:cNvPr id="9217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20533" y="4440572"/>
            <a:ext cx="6159661" cy="1686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952299" y="1609725"/>
            <a:ext cx="3455531" cy="47644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2" name="直接连接符 11"/>
          <p:cNvCxnSpPr/>
          <p:nvPr/>
        </p:nvCxnSpPr>
        <p:spPr>
          <a:xfrm>
            <a:off x="516345" y="4225977"/>
            <a:ext cx="6949774" cy="0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 flipV="1">
            <a:off x="7466119" y="1811045"/>
            <a:ext cx="0" cy="4429959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12211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990898" y="1836229"/>
            <a:ext cx="4692115" cy="3093123"/>
          </a:xfrm>
        </p:spPr>
        <p:txBody>
          <a:bodyPr/>
          <a:lstStyle/>
          <a:p>
            <a:pPr marL="0" indent="0">
              <a:buNone/>
            </a:pPr>
            <a:r>
              <a:rPr kumimoji="1" lang="en" altLang="zh-CN" sz="2400" b="1" dirty="0">
                <a:ea typeface="宋体" pitchFamily="2" charset="-122"/>
              </a:rPr>
              <a:t>Weight Sharing Mechanism</a:t>
            </a:r>
          </a:p>
          <a:p>
            <a:pPr lvl="1"/>
            <a:r>
              <a:rPr kumimoji="1" lang="en-US" altLang="zh-CN" sz="2200" dirty="0">
                <a:ea typeface="宋体" pitchFamily="2" charset="-122"/>
              </a:rPr>
              <a:t>All candidates belong to one hyper-graph (DAG)</a:t>
            </a:r>
            <a:endParaRPr kumimoji="1" lang="zh-CN" altLang="en-US" sz="2200" dirty="0">
              <a:ea typeface="宋体" pitchFamily="2" charset="-122"/>
            </a:endParaRPr>
          </a:p>
          <a:p>
            <a:pPr lvl="1"/>
            <a:r>
              <a:rPr kumimoji="1" lang="en-US" altLang="zh-CN" sz="2300" dirty="0">
                <a:ea typeface="宋体" pitchFamily="2" charset="-122"/>
              </a:rPr>
              <a:t>Build candidates by activating paths of hyper-graph</a:t>
            </a:r>
          </a:p>
          <a:p>
            <a:pPr lvl="1"/>
            <a:r>
              <a:rPr kumimoji="1" lang="en-US" altLang="zh-CN" sz="2300" dirty="0">
                <a:ea typeface="宋体" pitchFamily="2" charset="-122"/>
              </a:rPr>
              <a:t>Neural weights shared between candidates</a:t>
            </a:r>
            <a:endParaRPr kumimoji="1" lang="zh-CN" altLang="en-US" sz="2300" dirty="0">
              <a:ea typeface="宋体" pitchFamily="2" charset="-122"/>
            </a:endParaRPr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436447" y="261714"/>
            <a:ext cx="10971383" cy="1348011"/>
          </a:xfrm>
        </p:spPr>
        <p:txBody>
          <a:bodyPr/>
          <a:lstStyle/>
          <a:p>
            <a:r>
              <a:rPr lang="en-US" altLang="zh-CN" dirty="0"/>
              <a:t>NAS with RL</a:t>
            </a:r>
            <a:br>
              <a:rPr lang="en-US" altLang="zh-CN" dirty="0"/>
            </a:br>
            <a:r>
              <a:rPr lang="en-US" altLang="zh-CN" sz="3000" dirty="0">
                <a:solidFill>
                  <a:srgbClr val="C00000"/>
                </a:solidFill>
              </a:rPr>
              <a:t>  - Weight Sharing Mechanism (</a:t>
            </a:r>
            <a:r>
              <a:rPr lang="en-US" altLang="zh-CN" sz="3000" b="0" dirty="0">
                <a:solidFill>
                  <a:srgbClr val="C00000"/>
                </a:solidFill>
              </a:rPr>
              <a:t>Pham </a:t>
            </a:r>
            <a:r>
              <a:rPr lang="en-US" altLang="zh-CN" sz="3000" b="0" i="1" dirty="0">
                <a:solidFill>
                  <a:srgbClr val="C00000"/>
                </a:solidFill>
              </a:rPr>
              <a:t>et al. </a:t>
            </a:r>
            <a:r>
              <a:rPr lang="en-US" altLang="zh-CN" sz="3000" b="0" dirty="0">
                <a:solidFill>
                  <a:srgbClr val="C00000"/>
                </a:solidFill>
              </a:rPr>
              <a:t>ICML’18)</a:t>
            </a:r>
            <a:endParaRPr lang="zh-CN" altLang="en-US" sz="3000" b="0" dirty="0">
              <a:solidFill>
                <a:srgbClr val="C00000"/>
              </a:solidFill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20DE240-3D09-4691-B04D-A3B20D3998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719" y="2715693"/>
            <a:ext cx="5637063" cy="448893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6F954F64-13D0-4703-8CB5-018783EFBB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716" y="3201171"/>
            <a:ext cx="5637061" cy="1458903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E49DCCB8-AF96-4B8A-9CA4-29313F186C28}"/>
              </a:ext>
            </a:extLst>
          </p:cNvPr>
          <p:cNvSpPr/>
          <p:nvPr/>
        </p:nvSpPr>
        <p:spPr>
          <a:xfrm>
            <a:off x="3842689" y="4237018"/>
            <a:ext cx="1176475" cy="38754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097177" y="4660074"/>
            <a:ext cx="29672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rgbClr val="C00000"/>
                </a:solidFill>
              </a:rPr>
              <a:t>Huge computing cost</a:t>
            </a:r>
            <a:endParaRPr lang="zh-CN" altLang="en-US" sz="2000" b="1" dirty="0">
              <a:solidFill>
                <a:srgbClr val="C00000"/>
              </a:solidFill>
            </a:endParaRPr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337392" y="4535467"/>
            <a:ext cx="4345621" cy="23225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5" name="直接连接符 14"/>
          <p:cNvCxnSpPr>
            <a:cxnSpLocks/>
          </p:cNvCxnSpPr>
          <p:nvPr/>
        </p:nvCxnSpPr>
        <p:spPr>
          <a:xfrm flipV="1">
            <a:off x="6773662" y="1836229"/>
            <a:ext cx="0" cy="4827330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57316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436447" y="261714"/>
            <a:ext cx="11314119" cy="1348011"/>
          </a:xfrm>
        </p:spPr>
        <p:txBody>
          <a:bodyPr/>
          <a:lstStyle/>
          <a:p>
            <a:r>
              <a:rPr lang="en-US" altLang="zh-CN" dirty="0"/>
              <a:t>NAS with RL</a:t>
            </a:r>
            <a:br>
              <a:rPr lang="en-US" altLang="zh-CN" dirty="0"/>
            </a:br>
            <a:r>
              <a:rPr lang="en-US" altLang="zh-CN" dirty="0">
                <a:solidFill>
                  <a:srgbClr val="C00000"/>
                </a:solidFill>
              </a:rPr>
              <a:t>  - </a:t>
            </a:r>
            <a:r>
              <a:rPr lang="en-US" altLang="zh-CN" sz="3000" dirty="0">
                <a:solidFill>
                  <a:srgbClr val="C00000"/>
                </a:solidFill>
              </a:rPr>
              <a:t>Weight Sharing Mechanism (</a:t>
            </a:r>
            <a:r>
              <a:rPr lang="en-US" altLang="zh-CN" sz="3000" b="0" dirty="0">
                <a:solidFill>
                  <a:srgbClr val="C00000"/>
                </a:solidFill>
              </a:rPr>
              <a:t>Pham </a:t>
            </a:r>
            <a:r>
              <a:rPr lang="en-US" altLang="zh-CN" sz="3000" b="0" i="1" dirty="0">
                <a:solidFill>
                  <a:srgbClr val="C00000"/>
                </a:solidFill>
              </a:rPr>
              <a:t>et al. </a:t>
            </a:r>
            <a:r>
              <a:rPr lang="en-US" altLang="zh-CN" sz="3000" b="0" dirty="0">
                <a:solidFill>
                  <a:srgbClr val="C00000"/>
                </a:solidFill>
              </a:rPr>
              <a:t>ICML’18)</a:t>
            </a:r>
            <a:endParaRPr lang="zh-CN" altLang="en-US" sz="3000" b="0" dirty="0">
              <a:solidFill>
                <a:srgbClr val="C00000"/>
              </a:solidFill>
            </a:endParaRPr>
          </a:p>
        </p:txBody>
      </p:sp>
      <p:pic>
        <p:nvPicPr>
          <p:cNvPr id="41988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36447" y="1823190"/>
            <a:ext cx="11170096" cy="17938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矩形 15"/>
          <p:cNvSpPr/>
          <p:nvPr/>
        </p:nvSpPr>
        <p:spPr>
          <a:xfrm>
            <a:off x="81861" y="3745427"/>
            <a:ext cx="2805576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zh-CN" sz="2200" b="1" dirty="0">
                <a:ea typeface="宋体" pitchFamily="2" charset="-122"/>
              </a:rPr>
              <a:t>hyper-graph (DAG)</a:t>
            </a:r>
            <a:endParaRPr lang="zh-CN" altLang="en-US" sz="2200" b="1" dirty="0"/>
          </a:p>
        </p:txBody>
      </p:sp>
      <p:sp>
        <p:nvSpPr>
          <p:cNvPr id="18" name="矩形 17"/>
          <p:cNvSpPr/>
          <p:nvPr/>
        </p:nvSpPr>
        <p:spPr>
          <a:xfrm>
            <a:off x="3649073" y="3745427"/>
            <a:ext cx="1391727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zh-CN" sz="2200" b="1" dirty="0">
                <a:ea typeface="宋体" pitchFamily="2" charset="-122"/>
              </a:rPr>
              <a:t>RNN cell</a:t>
            </a:r>
            <a:endParaRPr lang="zh-CN" altLang="en-US" sz="2200" b="1" dirty="0"/>
          </a:p>
        </p:txBody>
      </p:sp>
      <p:sp>
        <p:nvSpPr>
          <p:cNvPr id="19" name="矩形 18"/>
          <p:cNvSpPr/>
          <p:nvPr/>
        </p:nvSpPr>
        <p:spPr>
          <a:xfrm>
            <a:off x="7476163" y="3745427"/>
            <a:ext cx="329288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200" b="1" dirty="0"/>
              <a:t>sampling by Controller</a:t>
            </a:r>
            <a:endParaRPr lang="zh-CN" altLang="en-US" sz="2200" b="1" dirty="0"/>
          </a:p>
        </p:txBody>
      </p:sp>
      <p:cxnSp>
        <p:nvCxnSpPr>
          <p:cNvPr id="22" name="直接连接符 21"/>
          <p:cNvCxnSpPr/>
          <p:nvPr/>
        </p:nvCxnSpPr>
        <p:spPr>
          <a:xfrm flipH="1">
            <a:off x="436448" y="4438835"/>
            <a:ext cx="11170095" cy="0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 25"/>
          <p:cNvSpPr/>
          <p:nvPr/>
        </p:nvSpPr>
        <p:spPr>
          <a:xfrm>
            <a:off x="1087774" y="5368019"/>
            <a:ext cx="280105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200" b="1" dirty="0"/>
              <a:t>low computing cost in practice</a:t>
            </a:r>
            <a:endParaRPr lang="zh-CN" altLang="en-US" sz="2200" b="1" dirty="0"/>
          </a:p>
        </p:txBody>
      </p:sp>
      <p:pic>
        <p:nvPicPr>
          <p:cNvPr id="41993" name="Picture 9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90220" y="5128325"/>
            <a:ext cx="6202147" cy="15478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995" name="Picture 11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290220" y="4653288"/>
            <a:ext cx="6202147" cy="5283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0757316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内容占位符 3">
            <a:extLst>
              <a:ext uri="{FF2B5EF4-FFF2-40B4-BE49-F238E27FC236}">
                <a16:creationId xmlns:a16="http://schemas.microsoft.com/office/drawing/2014/main" id="{50475E36-7B0C-41C5-A388-7B659F7EDB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3587" y="3221761"/>
            <a:ext cx="7318118" cy="2556689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7D1775F9-FEA7-4151-BE24-6BE2DBDA625A}"/>
              </a:ext>
            </a:extLst>
          </p:cNvPr>
          <p:cNvSpPr/>
          <p:nvPr/>
        </p:nvSpPr>
        <p:spPr>
          <a:xfrm>
            <a:off x="4120903" y="3211156"/>
            <a:ext cx="7630908" cy="2683565"/>
          </a:xfrm>
          <a:prstGeom prst="rect">
            <a:avLst/>
          </a:prstGeom>
          <a:noFill/>
          <a:ln w="31750" cmpd="sng"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66882615-AF0A-4ACC-951D-05A4029BF56C}"/>
              </a:ext>
            </a:extLst>
          </p:cNvPr>
          <p:cNvSpPr/>
          <p:nvPr/>
        </p:nvSpPr>
        <p:spPr>
          <a:xfrm>
            <a:off x="462774" y="1934604"/>
            <a:ext cx="8184491" cy="5245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spcBef>
                <a:spcPct val="0"/>
              </a:spcBef>
              <a:buFont typeface="Wingdings" pitchFamily="2" charset="2"/>
              <a:buChar char="p"/>
              <a:defRPr/>
            </a:pPr>
            <a:r>
              <a:rPr lang="en-US" altLang="zh-CN" sz="2400" b="1" dirty="0">
                <a:solidFill>
                  <a:srgbClr val="C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 New task: Generalize NAS strategies between domains</a:t>
            </a:r>
            <a:endParaRPr lang="zh-CN" altLang="en-US" sz="600" b="1" dirty="0">
              <a:latin typeface="Times New Roman" pitchFamily="18" charset="0"/>
              <a:ea typeface="华文楷体" pitchFamily="2" charset="-122"/>
              <a:cs typeface="Times New Roman" pitchFamily="18" charset="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4E0A30DF-6E64-4099-ABCE-57AF606469F1}"/>
              </a:ext>
            </a:extLst>
          </p:cNvPr>
          <p:cNvSpPr/>
          <p:nvPr/>
        </p:nvSpPr>
        <p:spPr>
          <a:xfrm>
            <a:off x="4133632" y="2635108"/>
            <a:ext cx="394050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altLang="zh-CN" sz="2000" b="1" dirty="0">
                <a:solidFill>
                  <a:srgbClr val="0070C0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Attribute guided NAS strategy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46237133-3FFD-4FA2-946A-B540D435B0B0}"/>
              </a:ext>
            </a:extLst>
          </p:cNvPr>
          <p:cNvSpPr/>
          <p:nvPr/>
        </p:nvSpPr>
        <p:spPr>
          <a:xfrm>
            <a:off x="11093203" y="2821651"/>
            <a:ext cx="183874" cy="1594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D2978685-63F7-40FD-940F-1E69395843C6}"/>
              </a:ext>
            </a:extLst>
          </p:cNvPr>
          <p:cNvSpPr/>
          <p:nvPr/>
        </p:nvSpPr>
        <p:spPr>
          <a:xfrm>
            <a:off x="10978903" y="3835289"/>
            <a:ext cx="183874" cy="1594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A35163B6-237C-4731-8D55-59BE2A8C35AE}"/>
              </a:ext>
            </a:extLst>
          </p:cNvPr>
          <p:cNvSpPr/>
          <p:nvPr/>
        </p:nvSpPr>
        <p:spPr>
          <a:xfrm>
            <a:off x="8548868" y="2469776"/>
            <a:ext cx="320294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altLang="zh-CN" sz="2000" b="1" dirty="0">
                <a:solidFill>
                  <a:srgbClr val="0070C0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Generalize strategy to unseen domains </a:t>
            </a:r>
          </a:p>
        </p:txBody>
      </p:sp>
      <p:pic>
        <p:nvPicPr>
          <p:cNvPr id="18" name="内容占位符 3">
            <a:extLst>
              <a:ext uri="{FF2B5EF4-FFF2-40B4-BE49-F238E27FC236}">
                <a16:creationId xmlns:a16="http://schemas.microsoft.com/office/drawing/2014/main" id="{12AF8B2C-62E0-4051-9D6D-C65C75CDDC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339" y="3421811"/>
            <a:ext cx="3107126" cy="2032122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3CA6A426-B5B8-40D0-AE09-501358CDD796}"/>
              </a:ext>
            </a:extLst>
          </p:cNvPr>
          <p:cNvSpPr/>
          <p:nvPr/>
        </p:nvSpPr>
        <p:spPr>
          <a:xfrm>
            <a:off x="462775" y="3221761"/>
            <a:ext cx="3280479" cy="2411893"/>
          </a:xfrm>
          <a:prstGeom prst="rect">
            <a:avLst/>
          </a:prstGeom>
          <a:noFill/>
          <a:ln w="31750" cmpd="sng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F000E1EA-902B-4B4F-9301-C2229895357A}"/>
              </a:ext>
            </a:extLst>
          </p:cNvPr>
          <p:cNvSpPr/>
          <p:nvPr/>
        </p:nvSpPr>
        <p:spPr>
          <a:xfrm>
            <a:off x="349340" y="2684028"/>
            <a:ext cx="257314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altLang="zh-CN" sz="2000" b="1" dirty="0">
                <a:solidFill>
                  <a:srgbClr val="C00000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Generalizable NAS</a:t>
            </a:r>
          </a:p>
        </p:txBody>
      </p:sp>
      <p:sp>
        <p:nvSpPr>
          <p:cNvPr id="25" name="标题 1"/>
          <p:cNvSpPr>
            <a:spLocks noGrp="1"/>
          </p:cNvSpPr>
          <p:nvPr>
            <p:ph type="title"/>
          </p:nvPr>
        </p:nvSpPr>
        <p:spPr>
          <a:xfrm>
            <a:off x="436447" y="261714"/>
            <a:ext cx="11315364" cy="1348011"/>
          </a:xfrm>
        </p:spPr>
        <p:txBody>
          <a:bodyPr/>
          <a:lstStyle/>
          <a:p>
            <a:r>
              <a:rPr lang="en-US" altLang="zh-CN" dirty="0"/>
              <a:t>NAS with RL</a:t>
            </a:r>
            <a:br>
              <a:rPr lang="en-US" altLang="zh-CN" dirty="0"/>
            </a:br>
            <a:r>
              <a:rPr lang="en-US" altLang="zh-CN" sz="3000" dirty="0">
                <a:solidFill>
                  <a:srgbClr val="C00000"/>
                </a:solidFill>
              </a:rPr>
              <a:t>  - Our work: Adaptive Cross-Domain NAS</a:t>
            </a:r>
            <a:r>
              <a:rPr lang="zh-CN" altLang="en-US" sz="3000" dirty="0">
                <a:solidFill>
                  <a:srgbClr val="C00000"/>
                </a:solidFill>
              </a:rPr>
              <a:t> </a:t>
            </a:r>
            <a:r>
              <a:rPr lang="en-US" altLang="zh-CN" sz="3000" b="0" dirty="0">
                <a:solidFill>
                  <a:srgbClr val="C00000"/>
                </a:solidFill>
              </a:rPr>
              <a:t>(Cheng </a:t>
            </a:r>
            <a:r>
              <a:rPr lang="en-US" altLang="zh-CN" sz="3000" b="0" i="1" dirty="0">
                <a:solidFill>
                  <a:srgbClr val="C00000"/>
                </a:solidFill>
              </a:rPr>
              <a:t>et al. </a:t>
            </a:r>
            <a:r>
              <a:rPr lang="en-US" altLang="zh-CN" sz="3000" b="0" dirty="0">
                <a:solidFill>
                  <a:srgbClr val="C00000"/>
                </a:solidFill>
              </a:rPr>
              <a:t>ACM MM’18)</a:t>
            </a:r>
            <a:endParaRPr lang="zh-CN" altLang="en-US" sz="3000" b="0" dirty="0">
              <a:solidFill>
                <a:srgbClr val="C00000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E3ABD31-7821-6045-84A8-6CB07FC9BA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981078"/>
            <a:ext cx="8255427" cy="2910567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7D1775F9-FEA7-4151-BE24-6BE2DBDA625A}"/>
              </a:ext>
            </a:extLst>
          </p:cNvPr>
          <p:cNvSpPr/>
          <p:nvPr/>
        </p:nvSpPr>
        <p:spPr>
          <a:xfrm>
            <a:off x="482422" y="3063333"/>
            <a:ext cx="2562725" cy="1191529"/>
          </a:xfrm>
          <a:prstGeom prst="rect">
            <a:avLst/>
          </a:prstGeom>
          <a:noFill/>
          <a:ln w="31750" cmpd="sng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66882615-AF0A-4ACC-951D-05A4029BF56C}"/>
              </a:ext>
            </a:extLst>
          </p:cNvPr>
          <p:cNvSpPr/>
          <p:nvPr/>
        </p:nvSpPr>
        <p:spPr>
          <a:xfrm>
            <a:off x="716502" y="1508551"/>
            <a:ext cx="8184491" cy="5245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spcBef>
                <a:spcPct val="0"/>
              </a:spcBef>
              <a:buFont typeface="Wingdings" pitchFamily="2" charset="2"/>
              <a:buChar char="p"/>
              <a:defRPr/>
            </a:pPr>
            <a:r>
              <a:rPr lang="en-US" altLang="zh-CN" sz="2400" b="1" dirty="0">
                <a:solidFill>
                  <a:srgbClr val="C00000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 Searching for Architecture of Generative Model</a:t>
            </a:r>
            <a:endParaRPr lang="zh-CN" altLang="en-US" sz="600" b="1" dirty="0">
              <a:latin typeface="Times New Roman" pitchFamily="18" charset="0"/>
              <a:ea typeface="华文楷体" pitchFamily="2" charset="-122"/>
              <a:cs typeface="Times New Roman" pitchFamily="18" charset="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4E0A30DF-6E64-4099-ABCE-57AF606469F1}"/>
              </a:ext>
            </a:extLst>
          </p:cNvPr>
          <p:cNvSpPr/>
          <p:nvPr/>
        </p:nvSpPr>
        <p:spPr>
          <a:xfrm>
            <a:off x="319246" y="2326852"/>
            <a:ext cx="64372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altLang="zh-CN" sz="2400" b="1" dirty="0">
                <a:solidFill>
                  <a:srgbClr val="0070C0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Up-sampling module is rarely studied in NAS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46237133-3FFD-4FA2-946A-B540D435B0B0}"/>
              </a:ext>
            </a:extLst>
          </p:cNvPr>
          <p:cNvSpPr/>
          <p:nvPr/>
        </p:nvSpPr>
        <p:spPr>
          <a:xfrm>
            <a:off x="11093203" y="2821651"/>
            <a:ext cx="183874" cy="1594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D2978685-63F7-40FD-940F-1E69395843C6}"/>
              </a:ext>
            </a:extLst>
          </p:cNvPr>
          <p:cNvSpPr/>
          <p:nvPr/>
        </p:nvSpPr>
        <p:spPr>
          <a:xfrm>
            <a:off x="10978903" y="3835289"/>
            <a:ext cx="183874" cy="1594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标题 1"/>
          <p:cNvSpPr>
            <a:spLocks noGrp="1"/>
          </p:cNvSpPr>
          <p:nvPr>
            <p:ph type="title"/>
          </p:nvPr>
        </p:nvSpPr>
        <p:spPr>
          <a:xfrm>
            <a:off x="436447" y="261714"/>
            <a:ext cx="11315364" cy="1348011"/>
          </a:xfrm>
        </p:spPr>
        <p:txBody>
          <a:bodyPr/>
          <a:lstStyle/>
          <a:p>
            <a:r>
              <a:rPr lang="en-US" altLang="zh-CN" dirty="0"/>
              <a:t>NAS with RL</a:t>
            </a:r>
            <a:br>
              <a:rPr lang="en-US" altLang="zh-CN" dirty="0"/>
            </a:br>
            <a:r>
              <a:rPr lang="en-US" altLang="zh-CN" sz="3000" dirty="0">
                <a:solidFill>
                  <a:srgbClr val="C00000"/>
                </a:solidFill>
              </a:rPr>
              <a:t>  - Our work: A-GAN </a:t>
            </a:r>
            <a:r>
              <a:rPr lang="en-US" altLang="zh-CN" sz="3000" b="0" dirty="0">
                <a:solidFill>
                  <a:srgbClr val="C00000"/>
                </a:solidFill>
              </a:rPr>
              <a:t>(Tech Report)</a:t>
            </a:r>
            <a:endParaRPr lang="zh-CN" altLang="en-US" sz="3000" b="0" dirty="0">
              <a:solidFill>
                <a:srgbClr val="C00000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C21567C-A017-B443-A568-B89CB4D04D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5427" y="2065452"/>
            <a:ext cx="3834486" cy="3858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8037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459E6F02-FF88-8947-AFB6-F085D8240C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447" y="261714"/>
            <a:ext cx="11315364" cy="1348011"/>
          </a:xfrm>
        </p:spPr>
        <p:txBody>
          <a:bodyPr/>
          <a:lstStyle/>
          <a:p>
            <a:r>
              <a:rPr lang="en-US" altLang="zh-CN" dirty="0"/>
              <a:t>NAS with RL</a:t>
            </a:r>
            <a:br>
              <a:rPr lang="en-US" altLang="zh-CN" dirty="0"/>
            </a:br>
            <a:r>
              <a:rPr lang="en-US" altLang="zh-CN" sz="3000" dirty="0">
                <a:solidFill>
                  <a:srgbClr val="C00000"/>
                </a:solidFill>
              </a:rPr>
              <a:t>  - Our work: A-GAN </a:t>
            </a:r>
            <a:r>
              <a:rPr lang="en-US" altLang="zh-CN" sz="3000" b="0" dirty="0">
                <a:solidFill>
                  <a:srgbClr val="C00000"/>
                </a:solidFill>
              </a:rPr>
              <a:t>(Tech Report)</a:t>
            </a:r>
            <a:endParaRPr lang="zh-CN" altLang="en-US" sz="3000" b="0" dirty="0">
              <a:solidFill>
                <a:srgbClr val="C00000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0683600-8EF0-9A44-9F1E-B8CB86F0B7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5392" y="1609724"/>
            <a:ext cx="5578611" cy="2308391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5E28732-A996-534F-9E90-F591E46BD5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747" y="1609724"/>
            <a:ext cx="4686300" cy="46990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177B650-7E55-0A47-A13F-C1DC7ACA0C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5393" y="4094601"/>
            <a:ext cx="5597557" cy="998483"/>
          </a:xfrm>
          <a:prstGeom prst="rect">
            <a:avLst/>
          </a:prstGeom>
          <a:ln w="28575">
            <a:solidFill>
              <a:srgbClr val="0070C0"/>
            </a:solidFill>
          </a:ln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494B025-B92D-AD48-98C1-686D461DE8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5393" y="5291960"/>
            <a:ext cx="5578611" cy="1266495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A03B8011-F770-FC47-98E3-D5178BC4308B}"/>
              </a:ext>
            </a:extLst>
          </p:cNvPr>
          <p:cNvSpPr/>
          <p:nvPr/>
        </p:nvSpPr>
        <p:spPr>
          <a:xfrm>
            <a:off x="7533148" y="1120358"/>
            <a:ext cx="22197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altLang="zh-CN" sz="2400" b="1" dirty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Search Space</a:t>
            </a:r>
          </a:p>
        </p:txBody>
      </p:sp>
    </p:spTree>
    <p:extLst>
      <p:ext uri="{BB962C8B-B14F-4D97-AF65-F5344CB8AC3E}">
        <p14:creationId xmlns:p14="http://schemas.microsoft.com/office/powerpoint/2010/main" val="25494337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>
            <a:extLst>
              <a:ext uri="{FF2B5EF4-FFF2-40B4-BE49-F238E27FC236}">
                <a16:creationId xmlns:a16="http://schemas.microsoft.com/office/drawing/2014/main" id="{46237133-3FFD-4FA2-946A-B540D435B0B0}"/>
              </a:ext>
            </a:extLst>
          </p:cNvPr>
          <p:cNvSpPr/>
          <p:nvPr/>
        </p:nvSpPr>
        <p:spPr>
          <a:xfrm>
            <a:off x="11093203" y="2821651"/>
            <a:ext cx="183874" cy="1594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D2978685-63F7-40FD-940F-1E69395843C6}"/>
              </a:ext>
            </a:extLst>
          </p:cNvPr>
          <p:cNvSpPr/>
          <p:nvPr/>
        </p:nvSpPr>
        <p:spPr>
          <a:xfrm>
            <a:off x="10978903" y="3835289"/>
            <a:ext cx="183874" cy="1594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标题 1"/>
          <p:cNvSpPr>
            <a:spLocks noGrp="1"/>
          </p:cNvSpPr>
          <p:nvPr>
            <p:ph type="title"/>
          </p:nvPr>
        </p:nvSpPr>
        <p:spPr>
          <a:xfrm>
            <a:off x="436447" y="261714"/>
            <a:ext cx="11315364" cy="1348011"/>
          </a:xfrm>
        </p:spPr>
        <p:txBody>
          <a:bodyPr/>
          <a:lstStyle/>
          <a:p>
            <a:r>
              <a:rPr lang="en-US" altLang="zh-CN" dirty="0"/>
              <a:t>NAS with RL</a:t>
            </a:r>
            <a:br>
              <a:rPr lang="en-US" altLang="zh-CN" dirty="0"/>
            </a:br>
            <a:r>
              <a:rPr lang="en-US" altLang="zh-CN" sz="3000" dirty="0">
                <a:solidFill>
                  <a:srgbClr val="C00000"/>
                </a:solidFill>
              </a:rPr>
              <a:t>  - Our work: A-GAN </a:t>
            </a:r>
            <a:r>
              <a:rPr lang="en-US" altLang="zh-CN" sz="3000" b="0" dirty="0">
                <a:solidFill>
                  <a:srgbClr val="C00000"/>
                </a:solidFill>
              </a:rPr>
              <a:t>(Tech Report)</a:t>
            </a:r>
            <a:endParaRPr lang="zh-CN" altLang="en-US" sz="3000" b="0" dirty="0">
              <a:solidFill>
                <a:srgbClr val="C00000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E08C2C3-5D4D-E243-A940-E1BC48C4EA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865" y="1558986"/>
            <a:ext cx="11108528" cy="252532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CD351C8-3C41-994C-B998-0CC42C5C29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1310" y="4274060"/>
            <a:ext cx="10201467" cy="244205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10729FB3-93DF-914A-87D3-24ABF4D9824D}"/>
              </a:ext>
            </a:extLst>
          </p:cNvPr>
          <p:cNvSpPr/>
          <p:nvPr/>
        </p:nvSpPr>
        <p:spPr>
          <a:xfrm>
            <a:off x="2798501" y="5703754"/>
            <a:ext cx="11144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Conv 3x3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06AAF577-9CDD-7E44-80AB-624D3750BC04}"/>
              </a:ext>
            </a:extLst>
          </p:cNvPr>
          <p:cNvSpPr/>
          <p:nvPr/>
        </p:nvSpPr>
        <p:spPr>
          <a:xfrm>
            <a:off x="2262474" y="4804241"/>
            <a:ext cx="15760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Conv 1x3, 3x1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7717A93B-8630-A344-B323-87A2737077ED}"/>
              </a:ext>
            </a:extLst>
          </p:cNvPr>
          <p:cNvSpPr/>
          <p:nvPr/>
        </p:nvSpPr>
        <p:spPr>
          <a:xfrm>
            <a:off x="6240640" y="5743902"/>
            <a:ext cx="11144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Conv 3x3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F711FD40-68FD-C249-9C51-0513D48E2E86}"/>
              </a:ext>
            </a:extLst>
          </p:cNvPr>
          <p:cNvSpPr/>
          <p:nvPr/>
        </p:nvSpPr>
        <p:spPr>
          <a:xfrm>
            <a:off x="5387614" y="4956360"/>
            <a:ext cx="18902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Dilated Conv 3x3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4178FEDB-B592-AE4A-A4BB-9A8C63B6A790}"/>
              </a:ext>
            </a:extLst>
          </p:cNvPr>
          <p:cNvSpPr/>
          <p:nvPr/>
        </p:nvSpPr>
        <p:spPr>
          <a:xfrm>
            <a:off x="9335937" y="4434909"/>
            <a:ext cx="13922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err="1">
                <a:solidFill>
                  <a:schemeClr val="bg1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Avgpool</a:t>
            </a:r>
            <a:r>
              <a:rPr lang="en-US" altLang="zh-CN" b="1" dirty="0">
                <a:solidFill>
                  <a:schemeClr val="bg1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 7x7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1536A356-34CC-4E43-A084-35EE73400F7B}"/>
              </a:ext>
            </a:extLst>
          </p:cNvPr>
          <p:cNvSpPr/>
          <p:nvPr/>
        </p:nvSpPr>
        <p:spPr>
          <a:xfrm>
            <a:off x="9586662" y="5173573"/>
            <a:ext cx="13922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err="1">
                <a:solidFill>
                  <a:schemeClr val="bg1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Avgpool</a:t>
            </a:r>
            <a:r>
              <a:rPr lang="en-US" altLang="zh-CN" b="1" dirty="0">
                <a:solidFill>
                  <a:schemeClr val="bg1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 5x5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56658FC1-BADD-8C4F-9C4F-EB7F1600FB0A}"/>
              </a:ext>
            </a:extLst>
          </p:cNvPr>
          <p:cNvSpPr/>
          <p:nvPr/>
        </p:nvSpPr>
        <p:spPr>
          <a:xfrm>
            <a:off x="8837917" y="5876894"/>
            <a:ext cx="18902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Dilated Conv 3x3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38324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8EB732-FFE9-9E44-A5D0-1A35B46C8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Siyu</a:t>
            </a:r>
            <a:r>
              <a:rPr kumimoji="1" lang="en-US" altLang="zh-CN" dirty="0"/>
              <a:t> Huang (</a:t>
            </a:r>
            <a:r>
              <a:rPr kumimoji="1" lang="zh-CN" altLang="en-US" dirty="0"/>
              <a:t>黄思羽</a:t>
            </a:r>
            <a:r>
              <a:rPr kumimoji="1" lang="en-US" altLang="zh-CN" dirty="0"/>
              <a:t>)</a:t>
            </a:r>
            <a:endParaRPr kumimoji="1" lang="zh-CN" altLang="en-US" dirty="0"/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EB188213-9BB8-8440-98E2-C84A0A802E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93526" y="1422685"/>
            <a:ext cx="8178363" cy="47988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200" b="1" dirty="0">
                <a:latin typeface="Arial" panose="020B0604020202020204" pitchFamily="34" charset="0"/>
                <a:cs typeface="Arial" panose="020B0604020202020204" pitchFamily="34" charset="0"/>
              </a:rPr>
              <a:t>Research</a:t>
            </a:r>
            <a:r>
              <a:rPr lang="zh-CN" alt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200" b="1" dirty="0">
                <a:latin typeface="Arial" panose="020B0604020202020204" pitchFamily="34" charset="0"/>
                <a:cs typeface="Arial" panose="020B0604020202020204" pitchFamily="34" charset="0"/>
              </a:rPr>
              <a:t>Scientist</a:t>
            </a:r>
            <a:r>
              <a:rPr lang="zh-CN" alt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200" dirty="0">
                <a:latin typeface="Arial" panose="020B0604020202020204" pitchFamily="34" charset="0"/>
                <a:cs typeface="Arial" panose="020B0604020202020204" pitchFamily="34" charset="0"/>
              </a:rPr>
              <a:t>at</a:t>
            </a:r>
            <a:r>
              <a:rPr lang="zh-CN" alt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200" dirty="0">
                <a:latin typeface="Arial" panose="020B0604020202020204" pitchFamily="34" charset="0"/>
                <a:cs typeface="Arial" panose="020B0604020202020204" pitchFamily="34" charset="0"/>
              </a:rPr>
              <a:t>Big</a:t>
            </a:r>
            <a:r>
              <a:rPr lang="zh-CN" alt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200" dirty="0"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r>
              <a:rPr lang="zh-CN" alt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200" dirty="0">
                <a:latin typeface="Arial" panose="020B0604020202020204" pitchFamily="34" charset="0"/>
                <a:cs typeface="Arial" panose="020B0604020202020204" pitchFamily="34" charset="0"/>
              </a:rPr>
              <a:t>Lab,</a:t>
            </a:r>
            <a:r>
              <a:rPr lang="zh-CN" alt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200" dirty="0">
                <a:latin typeface="Arial" panose="020B0604020202020204" pitchFamily="34" charset="0"/>
                <a:cs typeface="Arial" panose="020B0604020202020204" pitchFamily="34" charset="0"/>
              </a:rPr>
              <a:t>Baidu</a:t>
            </a:r>
            <a:r>
              <a:rPr lang="zh-CN" alt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200" dirty="0">
                <a:latin typeface="Arial" panose="020B0604020202020204" pitchFamily="34" charset="0"/>
                <a:cs typeface="Arial" panose="020B0604020202020204" pitchFamily="34" charset="0"/>
              </a:rPr>
              <a:t>Research</a:t>
            </a:r>
          </a:p>
          <a:p>
            <a:pPr marL="0" indent="0">
              <a:buNone/>
            </a:pPr>
            <a:r>
              <a:rPr lang="en-US" altLang="zh-CN" sz="2200" b="1" dirty="0">
                <a:latin typeface="Arial" panose="020B0604020202020204" pitchFamily="34" charset="0"/>
                <a:cs typeface="Arial" panose="020B0604020202020204" pitchFamily="34" charset="0"/>
              </a:rPr>
              <a:t>Research</a:t>
            </a:r>
            <a:r>
              <a:rPr lang="zh-CN" alt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200" b="1" dirty="0">
                <a:latin typeface="Arial" panose="020B0604020202020204" pitchFamily="34" charset="0"/>
                <a:cs typeface="Arial" panose="020B0604020202020204" pitchFamily="34" charset="0"/>
              </a:rPr>
              <a:t>Interests:</a:t>
            </a:r>
            <a:r>
              <a:rPr lang="zh-CN" alt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200" dirty="0">
                <a:latin typeface="Arial" panose="020B0604020202020204" pitchFamily="34" charset="0"/>
                <a:cs typeface="Arial" panose="020B0604020202020204" pitchFamily="34" charset="0"/>
              </a:rPr>
              <a:t>Neural</a:t>
            </a:r>
            <a:r>
              <a:rPr lang="zh-CN" alt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200" dirty="0">
                <a:latin typeface="Arial" panose="020B0604020202020204" pitchFamily="34" charset="0"/>
                <a:cs typeface="Arial" panose="020B0604020202020204" pitchFamily="34" charset="0"/>
              </a:rPr>
              <a:t>Architecture</a:t>
            </a:r>
            <a:r>
              <a:rPr lang="zh-CN" alt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200" dirty="0">
                <a:latin typeface="Arial" panose="020B0604020202020204" pitchFamily="34" charset="0"/>
                <a:cs typeface="Arial" panose="020B0604020202020204" pitchFamily="34" charset="0"/>
              </a:rPr>
              <a:t>Search,</a:t>
            </a:r>
            <a:r>
              <a:rPr lang="zh-CN" alt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200" dirty="0">
                <a:latin typeface="Arial" panose="020B0604020202020204" pitchFamily="34" charset="0"/>
                <a:cs typeface="Arial" panose="020B0604020202020204" pitchFamily="34" charset="0"/>
              </a:rPr>
              <a:t>Generative</a:t>
            </a:r>
            <a:r>
              <a:rPr lang="zh-CN" alt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200" dirty="0">
                <a:latin typeface="Arial" panose="020B0604020202020204" pitchFamily="34" charset="0"/>
                <a:cs typeface="Arial" panose="020B0604020202020204" pitchFamily="34" charset="0"/>
              </a:rPr>
              <a:t>Model,</a:t>
            </a:r>
            <a:r>
              <a:rPr lang="zh-CN" alt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200" dirty="0">
                <a:latin typeface="Arial" panose="020B0604020202020204" pitchFamily="34" charset="0"/>
                <a:cs typeface="Arial" panose="020B0604020202020204" pitchFamily="34" charset="0"/>
              </a:rPr>
              <a:t>Multi-Modal</a:t>
            </a:r>
            <a:r>
              <a:rPr lang="zh-CN" alt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200" dirty="0">
                <a:latin typeface="Arial" panose="020B0604020202020204" pitchFamily="34" charset="0"/>
                <a:cs typeface="Arial" panose="020B0604020202020204" pitchFamily="34" charset="0"/>
              </a:rPr>
              <a:t>Analysis</a:t>
            </a:r>
          </a:p>
        </p:txBody>
      </p:sp>
      <p:pic>
        <p:nvPicPr>
          <p:cNvPr id="5" name="图片 4" descr="图片包含 人员, 男孩, 年轻, 衬衫&#10;&#10;描述已自动生成">
            <a:extLst>
              <a:ext uri="{FF2B5EF4-FFF2-40B4-BE49-F238E27FC236}">
                <a16:creationId xmlns:a16="http://schemas.microsoft.com/office/drawing/2014/main" id="{1C729181-D743-964F-853B-1B147E4A28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344" y="1731156"/>
            <a:ext cx="2085561" cy="2919785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5CA14EAB-D0E5-6048-A888-362DB5920DC0}"/>
              </a:ext>
            </a:extLst>
          </p:cNvPr>
          <p:cNvSpPr/>
          <p:nvPr/>
        </p:nvSpPr>
        <p:spPr>
          <a:xfrm>
            <a:off x="3393526" y="2887682"/>
            <a:ext cx="7852543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Ph.D. </a:t>
            </a:r>
            <a:r>
              <a:rPr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at College of Information Science and Electronic Engineering, Zhejiang University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China </a:t>
            </a:r>
          </a:p>
          <a:p>
            <a:r>
              <a:rPr lang="en" altLang="zh-CN" i="1" dirty="0">
                <a:latin typeface="Arial" panose="020B0604020202020204" pitchFamily="34" charset="0"/>
                <a:cs typeface="Arial" panose="020B0604020202020204" pitchFamily="34" charset="0"/>
              </a:rPr>
              <a:t>Sept 2014 - July 2019 </a:t>
            </a:r>
          </a:p>
          <a:p>
            <a:r>
              <a:rPr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Supervised by Prof. </a:t>
            </a:r>
            <a:r>
              <a:rPr lang="en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Zhongfei</a:t>
            </a:r>
            <a:r>
              <a:rPr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 (Mark) Zhang and Prof. Xi Li</a:t>
            </a:r>
          </a:p>
          <a:p>
            <a:endParaRPr lang="en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Visiting Scholar </a:t>
            </a:r>
            <a:r>
              <a:rPr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at Language Technologies Institute, School of Computer Science, Carnegie Mellon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University</a:t>
            </a:r>
            <a:r>
              <a:rPr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, USA </a:t>
            </a:r>
          </a:p>
          <a:p>
            <a:r>
              <a:rPr lang="en" altLang="zh-CN" i="1" dirty="0">
                <a:latin typeface="Arial" panose="020B0604020202020204" pitchFamily="34" charset="0"/>
                <a:cs typeface="Arial" panose="020B0604020202020204" pitchFamily="34" charset="0"/>
              </a:rPr>
              <a:t>Jan 2018 - Jan 2019 </a:t>
            </a:r>
          </a:p>
          <a:p>
            <a:r>
              <a:rPr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Supervised by Prof. Alexander G. Hauptmann.</a:t>
            </a:r>
          </a:p>
          <a:p>
            <a:endParaRPr lang="en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Bachelor </a:t>
            </a:r>
            <a:r>
              <a:rPr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at College of Information Science and Electronic Engineering, Zhejiang University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China</a:t>
            </a:r>
          </a:p>
          <a:p>
            <a:r>
              <a:rPr lang="en" altLang="zh-CN" i="1" dirty="0">
                <a:latin typeface="Arial" panose="020B0604020202020204" pitchFamily="34" charset="0"/>
                <a:cs typeface="Arial" panose="020B0604020202020204" pitchFamily="34" charset="0"/>
              </a:rPr>
              <a:t>Sept 2010 - June 2014 </a:t>
            </a:r>
          </a:p>
          <a:p>
            <a:r>
              <a:rPr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Chu </a:t>
            </a:r>
            <a:r>
              <a:rPr lang="en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Kochen</a:t>
            </a:r>
            <a:r>
              <a:rPr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 Honors College</a:t>
            </a:r>
            <a:endParaRPr lang="zh-CN" altLang="en-US" b="0" i="0" u="none" strike="noStrike" baseline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0227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5722" y="955747"/>
            <a:ext cx="10971383" cy="5359400"/>
          </a:xfrm>
        </p:spPr>
        <p:txBody>
          <a:bodyPr/>
          <a:lstStyle/>
          <a:p>
            <a:r>
              <a:rPr lang="en-US" altLang="zh-CN" sz="2600" b="1" dirty="0" err="1">
                <a:solidFill>
                  <a:schemeClr val="bg1">
                    <a:lumMod val="65000"/>
                  </a:schemeClr>
                </a:solidFill>
              </a:rPr>
              <a:t>AutoDL</a:t>
            </a:r>
            <a:r>
              <a:rPr lang="zh-CN" altLang="en-US" sz="2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600" b="1" dirty="0">
                <a:solidFill>
                  <a:schemeClr val="bg1">
                    <a:lumMod val="65000"/>
                  </a:schemeClr>
                </a:solidFill>
              </a:rPr>
              <a:t>and NAS</a:t>
            </a:r>
          </a:p>
          <a:p>
            <a:r>
              <a:rPr lang="en-US" altLang="zh-CN" sz="2600" b="1" dirty="0">
                <a:solidFill>
                  <a:schemeClr val="bg1">
                    <a:lumMod val="65000"/>
                  </a:schemeClr>
                </a:solidFill>
              </a:rPr>
              <a:t>NAS with RL</a:t>
            </a:r>
          </a:p>
          <a:p>
            <a:pPr lvl="1"/>
            <a:r>
              <a:rPr lang="en-US" altLang="zh-CN" sz="2200" dirty="0">
                <a:solidFill>
                  <a:schemeClr val="bg1">
                    <a:lumMod val="65000"/>
                  </a:schemeClr>
                </a:solidFill>
              </a:rPr>
              <a:t>NAS with RL </a:t>
            </a:r>
          </a:p>
          <a:p>
            <a:pPr lvl="1"/>
            <a:r>
              <a:rPr lang="en-US" altLang="zh-CN" sz="2200" dirty="0">
                <a:solidFill>
                  <a:schemeClr val="bg1">
                    <a:lumMod val="65000"/>
                  </a:schemeClr>
                </a:solidFill>
              </a:rPr>
              <a:t>NAS-Net </a:t>
            </a:r>
          </a:p>
          <a:p>
            <a:pPr lvl="1"/>
            <a:r>
              <a:rPr lang="en-US" altLang="zh-CN" sz="2200" dirty="0">
                <a:solidFill>
                  <a:schemeClr val="bg1">
                    <a:lumMod val="65000"/>
                  </a:schemeClr>
                </a:solidFill>
              </a:rPr>
              <a:t>Weight sharing mechanism </a:t>
            </a:r>
          </a:p>
          <a:p>
            <a:pPr lvl="1"/>
            <a:r>
              <a:rPr lang="en-US" altLang="zh-CN" sz="2200" i="1" dirty="0">
                <a:solidFill>
                  <a:schemeClr val="bg1">
                    <a:lumMod val="65000"/>
                  </a:schemeClr>
                </a:solidFill>
              </a:rPr>
              <a:t>Our work: Adaptive cross-domain NAS </a:t>
            </a:r>
          </a:p>
          <a:p>
            <a:pPr lvl="1"/>
            <a:r>
              <a:rPr lang="en-US" altLang="zh-CN" sz="2200" i="1" dirty="0">
                <a:solidFill>
                  <a:schemeClr val="bg1">
                    <a:lumMod val="65000"/>
                  </a:schemeClr>
                </a:solidFill>
              </a:rPr>
              <a:t>Our work: </a:t>
            </a:r>
            <a:r>
              <a:rPr lang="en-US" altLang="zh-CN" sz="2200" i="1" dirty="0" err="1">
                <a:solidFill>
                  <a:schemeClr val="bg1">
                    <a:lumMod val="65000"/>
                  </a:schemeClr>
                </a:solidFill>
              </a:rPr>
              <a:t>AutoGAN</a:t>
            </a:r>
            <a:endParaRPr lang="en-US" altLang="zh-CN" sz="2200" i="1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zh-CN" sz="2600" b="1" dirty="0"/>
              <a:t>Differentiable NAS</a:t>
            </a:r>
          </a:p>
          <a:p>
            <a:pPr lvl="1"/>
            <a:r>
              <a:rPr lang="en-US" altLang="zh-CN" sz="2200" dirty="0"/>
              <a:t>Architecture embedding method</a:t>
            </a:r>
          </a:p>
          <a:p>
            <a:pPr lvl="1"/>
            <a:r>
              <a:rPr lang="en-US" altLang="zh-CN" sz="2200" dirty="0"/>
              <a:t>Continuous relaxation of discrete architecture</a:t>
            </a:r>
          </a:p>
          <a:p>
            <a:pPr lvl="1"/>
            <a:r>
              <a:rPr lang="en-US" altLang="zh-CN" sz="2200" i="1" dirty="0"/>
              <a:t>Our work: NAS-based state-of-the-art image classification model</a:t>
            </a:r>
          </a:p>
          <a:p>
            <a:pPr lvl="1"/>
            <a:r>
              <a:rPr lang="en-US" altLang="zh-CN" sz="2200" i="1" dirty="0"/>
              <a:t>Our work: Resource-customized NAS</a:t>
            </a:r>
          </a:p>
          <a:p>
            <a:r>
              <a:rPr lang="en-US" altLang="zh-CN" sz="2600" b="1" dirty="0">
                <a:solidFill>
                  <a:schemeClr val="bg1">
                    <a:lumMod val="65000"/>
                  </a:schemeClr>
                </a:solidFill>
              </a:rPr>
              <a:t>Greedy NAS</a:t>
            </a:r>
          </a:p>
          <a:p>
            <a:pPr lvl="1"/>
            <a:r>
              <a:rPr lang="en-US" altLang="zh-CN" sz="2200" i="1" dirty="0">
                <a:solidFill>
                  <a:schemeClr val="bg1">
                    <a:lumMod val="65000"/>
                  </a:schemeClr>
                </a:solidFill>
              </a:rPr>
              <a:t>Our work: NAS for tree-topology network</a:t>
            </a:r>
            <a:endParaRPr lang="zh-CN" altLang="en-US" sz="22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D10ADB55-ED89-494F-84BF-67C5A4A180F1}"/>
              </a:ext>
            </a:extLst>
          </p:cNvPr>
          <p:cNvSpPr/>
          <p:nvPr/>
        </p:nvSpPr>
        <p:spPr>
          <a:xfrm>
            <a:off x="515722" y="266622"/>
            <a:ext cx="6577185" cy="615553"/>
          </a:xfrm>
          <a:prstGeom prst="rect">
            <a:avLst/>
          </a:prstGeom>
          <a:ln w="38100">
            <a:solidFill>
              <a:schemeClr val="accent2"/>
            </a:solidFill>
          </a:ln>
        </p:spPr>
        <p:txBody>
          <a:bodyPr wrap="none">
            <a:spAutoFit/>
          </a:bodyPr>
          <a:lstStyle/>
          <a:p>
            <a:r>
              <a:rPr lang="en-US" altLang="zh-CN" sz="3400" b="1" dirty="0">
                <a:solidFill>
                  <a:schemeClr val="accent6">
                    <a:lumMod val="50000"/>
                  </a:schemeClr>
                </a:solidFill>
              </a:rPr>
              <a:t>Goal: A Brief Overview of NAS </a:t>
            </a:r>
            <a:endParaRPr lang="zh-CN" altLang="en-US" sz="3400" b="1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2945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566952" y="316040"/>
            <a:ext cx="10971383" cy="1348011"/>
          </a:xfrm>
        </p:spPr>
        <p:txBody>
          <a:bodyPr/>
          <a:lstStyle/>
          <a:p>
            <a:r>
              <a:rPr lang="en-US" altLang="zh-CN" dirty="0"/>
              <a:t>Differentiable NAS</a:t>
            </a:r>
            <a:endParaRPr lang="zh-CN" altLang="en-US" sz="3000" b="0" dirty="0">
              <a:solidFill>
                <a:srgbClr val="C00000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EE35A89-85C1-6A4C-B763-D1B97CEA30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3731" y="2152472"/>
            <a:ext cx="2408032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zh-CN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Gradient-based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EC53D4F-77FF-4344-9B41-29BF5D834D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64489" y="3005837"/>
            <a:ext cx="2114681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zh-CN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∂ performance</a:t>
            </a:r>
          </a:p>
        </p:txBody>
      </p:sp>
      <p:cxnSp>
        <p:nvCxnSpPr>
          <p:cNvPr id="8" name="直接连接符 5">
            <a:extLst>
              <a:ext uri="{FF2B5EF4-FFF2-40B4-BE49-F238E27FC236}">
                <a16:creationId xmlns:a16="http://schemas.microsoft.com/office/drawing/2014/main" id="{3A633603-423C-FB46-9CD0-97DBFD51CE33}"/>
              </a:ext>
            </a:extLst>
          </p:cNvPr>
          <p:cNvCxnSpPr>
            <a:cxnSpLocks/>
          </p:cNvCxnSpPr>
          <p:nvPr/>
        </p:nvCxnSpPr>
        <p:spPr>
          <a:xfrm>
            <a:off x="5982288" y="3498150"/>
            <a:ext cx="1921492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8F943CD7-5C99-DE43-B5C1-76D51DD04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15952" y="3451983"/>
            <a:ext cx="1005404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zh-CN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∂ arch</a:t>
            </a:r>
          </a:p>
        </p:txBody>
      </p:sp>
      <p:cxnSp>
        <p:nvCxnSpPr>
          <p:cNvPr id="10" name="直接连接符 7">
            <a:extLst>
              <a:ext uri="{FF2B5EF4-FFF2-40B4-BE49-F238E27FC236}">
                <a16:creationId xmlns:a16="http://schemas.microsoft.com/office/drawing/2014/main" id="{DCDF5088-379A-6245-8084-259CE01A2372}"/>
              </a:ext>
            </a:extLst>
          </p:cNvPr>
          <p:cNvCxnSpPr>
            <a:cxnSpLocks/>
          </p:cNvCxnSpPr>
          <p:nvPr/>
        </p:nvCxnSpPr>
        <p:spPr>
          <a:xfrm flipH="1">
            <a:off x="6060326" y="3925868"/>
            <a:ext cx="479425" cy="211137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8">
            <a:extLst>
              <a:ext uri="{FF2B5EF4-FFF2-40B4-BE49-F238E27FC236}">
                <a16:creationId xmlns:a16="http://schemas.microsoft.com/office/drawing/2014/main" id="{4DFB0806-AABB-824B-9BA0-409660100E82}"/>
              </a:ext>
            </a:extLst>
          </p:cNvPr>
          <p:cNvCxnSpPr>
            <a:cxnSpLocks/>
          </p:cNvCxnSpPr>
          <p:nvPr/>
        </p:nvCxnSpPr>
        <p:spPr>
          <a:xfrm>
            <a:off x="7325585" y="3937562"/>
            <a:ext cx="585787" cy="225425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>
            <a:extLst>
              <a:ext uri="{FF2B5EF4-FFF2-40B4-BE49-F238E27FC236}">
                <a16:creationId xmlns:a16="http://schemas.microsoft.com/office/drawing/2014/main" id="{2F339BDA-C32F-6444-9DE6-6DEE404553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52" y="4258757"/>
            <a:ext cx="3139001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zh-CN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continuous relaxation</a:t>
            </a:r>
          </a:p>
          <a:p>
            <a:pPr algn="ctr"/>
            <a:r>
              <a:rPr lang="en-US" altLang="zh-CN" sz="2600" dirty="0">
                <a:solidFill>
                  <a:srgbClr val="C00000"/>
                </a:solidFill>
              </a:rPr>
              <a:t>DARTS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3B750447-8561-0641-8B87-016F254F6B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8666" y="4258757"/>
            <a:ext cx="2321469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zh-CN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arch embedding</a:t>
            </a:r>
          </a:p>
          <a:p>
            <a:pPr algn="ctr"/>
            <a:r>
              <a:rPr lang="en-US" altLang="zh-CN" sz="2600" dirty="0">
                <a:solidFill>
                  <a:srgbClr val="C00000"/>
                </a:solidFill>
              </a:rPr>
              <a:t>NAO</a:t>
            </a:r>
          </a:p>
        </p:txBody>
      </p:sp>
      <p:cxnSp>
        <p:nvCxnSpPr>
          <p:cNvPr id="14" name="直接连接符 11">
            <a:extLst>
              <a:ext uri="{FF2B5EF4-FFF2-40B4-BE49-F238E27FC236}">
                <a16:creationId xmlns:a16="http://schemas.microsoft.com/office/drawing/2014/main" id="{96B41D35-6D5A-944B-A468-AA07D5786358}"/>
              </a:ext>
            </a:extLst>
          </p:cNvPr>
          <p:cNvCxnSpPr>
            <a:cxnSpLocks/>
          </p:cNvCxnSpPr>
          <p:nvPr/>
        </p:nvCxnSpPr>
        <p:spPr>
          <a:xfrm flipH="1">
            <a:off x="4561490" y="3428999"/>
            <a:ext cx="1044013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>
            <a:extLst>
              <a:ext uri="{FF2B5EF4-FFF2-40B4-BE49-F238E27FC236}">
                <a16:creationId xmlns:a16="http://schemas.microsoft.com/office/drawing/2014/main" id="{6B3BC96C-846C-6A4B-AC63-15FA1EDC4F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6299" y="2982723"/>
            <a:ext cx="2212465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zh-CN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Policy gradient</a:t>
            </a:r>
          </a:p>
          <a:p>
            <a:pPr algn="ctr"/>
            <a:r>
              <a:rPr lang="en-US" altLang="zh-CN" sz="2600" dirty="0">
                <a:solidFill>
                  <a:srgbClr val="C00000"/>
                </a:solidFill>
              </a:rPr>
              <a:t>RL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CAF3F60B-E4A8-484D-A9C2-75DD85BAB1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99137" y="1933903"/>
            <a:ext cx="7507015" cy="3520966"/>
          </a:xfrm>
          <a:prstGeom prst="rect">
            <a:avLst/>
          </a:prstGeom>
          <a:noFill/>
          <a:ln w="28575" algn="ctr">
            <a:solidFill>
              <a:srgbClr val="C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en-US" sz="24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436447" y="261714"/>
            <a:ext cx="10971383" cy="1348011"/>
          </a:xfrm>
        </p:spPr>
        <p:txBody>
          <a:bodyPr/>
          <a:lstStyle/>
          <a:p>
            <a:r>
              <a:rPr lang="en-US" altLang="zh-CN" dirty="0"/>
              <a:t>Differentiable NAS</a:t>
            </a:r>
            <a:br>
              <a:rPr lang="en-US" altLang="zh-CN" dirty="0"/>
            </a:br>
            <a:r>
              <a:rPr lang="en-US" altLang="zh-CN" sz="3000" dirty="0">
                <a:solidFill>
                  <a:srgbClr val="C00000"/>
                </a:solidFill>
              </a:rPr>
              <a:t>  - Architecture Embedding </a:t>
            </a:r>
            <a:r>
              <a:rPr lang="en-US" altLang="zh-CN" sz="3000" b="0" dirty="0">
                <a:solidFill>
                  <a:srgbClr val="C00000"/>
                </a:solidFill>
              </a:rPr>
              <a:t>(Luo </a:t>
            </a:r>
            <a:r>
              <a:rPr lang="en-US" altLang="zh-CN" sz="3000" b="0" i="1" dirty="0">
                <a:solidFill>
                  <a:srgbClr val="C00000"/>
                </a:solidFill>
              </a:rPr>
              <a:t>et al. </a:t>
            </a:r>
            <a:r>
              <a:rPr lang="en-US" altLang="zh-CN" sz="3000" b="0" dirty="0">
                <a:solidFill>
                  <a:srgbClr val="C00000"/>
                </a:solidFill>
              </a:rPr>
              <a:t>NIPS’18)</a:t>
            </a:r>
            <a:endParaRPr lang="zh-CN" altLang="en-US" sz="3000" b="0" dirty="0">
              <a:solidFill>
                <a:srgbClr val="C00000"/>
              </a:solidFill>
            </a:endParaRPr>
          </a:p>
        </p:txBody>
      </p:sp>
      <p:pic>
        <p:nvPicPr>
          <p:cNvPr id="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1391238" y="1609725"/>
            <a:ext cx="9409524" cy="3952381"/>
          </a:xfrm>
          <a:noFill/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412201" y="5899977"/>
            <a:ext cx="3701989" cy="5467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0757316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436447" y="261714"/>
            <a:ext cx="10971383" cy="1348011"/>
          </a:xfrm>
        </p:spPr>
        <p:txBody>
          <a:bodyPr/>
          <a:lstStyle/>
          <a:p>
            <a:r>
              <a:rPr lang="en-US" altLang="zh-CN" dirty="0"/>
              <a:t>Differentiable NAS</a:t>
            </a:r>
            <a:br>
              <a:rPr lang="en-US" altLang="zh-CN" dirty="0"/>
            </a:br>
            <a:r>
              <a:rPr lang="en-US" altLang="zh-CN" sz="3000" dirty="0">
                <a:solidFill>
                  <a:srgbClr val="C00000"/>
                </a:solidFill>
              </a:rPr>
              <a:t>  - Architecture Embedding </a:t>
            </a:r>
            <a:r>
              <a:rPr lang="en-US" altLang="zh-CN" sz="3000" b="0" dirty="0">
                <a:solidFill>
                  <a:srgbClr val="C00000"/>
                </a:solidFill>
              </a:rPr>
              <a:t>(Luo </a:t>
            </a:r>
            <a:r>
              <a:rPr lang="en-US" altLang="zh-CN" sz="3000" b="0" i="1" dirty="0">
                <a:solidFill>
                  <a:srgbClr val="C00000"/>
                </a:solidFill>
              </a:rPr>
              <a:t>et al. </a:t>
            </a:r>
            <a:r>
              <a:rPr lang="en-US" altLang="zh-CN" sz="3000" b="0" dirty="0">
                <a:solidFill>
                  <a:srgbClr val="C00000"/>
                </a:solidFill>
              </a:rPr>
              <a:t>NIPS’18)</a:t>
            </a:r>
            <a:endParaRPr lang="zh-CN" altLang="en-US" sz="3000" b="0" dirty="0">
              <a:solidFill>
                <a:srgbClr val="C00000"/>
              </a:solidFill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75453" y="2143125"/>
            <a:ext cx="8066088" cy="771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矩形 4"/>
          <p:cNvSpPr>
            <a:spLocks noChangeArrowheads="1"/>
          </p:cNvSpPr>
          <p:nvPr/>
        </p:nvSpPr>
        <p:spPr bwMode="auto">
          <a:xfrm>
            <a:off x="4423453" y="2219325"/>
            <a:ext cx="1981200" cy="762000"/>
          </a:xfrm>
          <a:prstGeom prst="rect">
            <a:avLst/>
          </a:prstGeom>
          <a:noFill/>
          <a:ln w="28575" algn="ctr">
            <a:solidFill>
              <a:srgbClr val="C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10" name="矩形 5"/>
          <p:cNvSpPr>
            <a:spLocks noChangeArrowheads="1"/>
          </p:cNvSpPr>
          <p:nvPr/>
        </p:nvSpPr>
        <p:spPr bwMode="auto">
          <a:xfrm>
            <a:off x="3435595" y="1674138"/>
            <a:ext cx="4617418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altLang="zh-CN" sz="22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Performance prediction error of arch </a:t>
            </a:r>
            <a:r>
              <a:rPr lang="en-US" altLang="zh-CN" sz="2200" i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endParaRPr lang="zh-CN" altLang="en-US" sz="2200" i="1" dirty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" name="矩形 6"/>
          <p:cNvSpPr>
            <a:spLocks noChangeArrowheads="1"/>
          </p:cNvSpPr>
          <p:nvPr/>
        </p:nvSpPr>
        <p:spPr bwMode="auto">
          <a:xfrm>
            <a:off x="7395253" y="2219325"/>
            <a:ext cx="2133600" cy="762000"/>
          </a:xfrm>
          <a:prstGeom prst="rect">
            <a:avLst/>
          </a:prstGeom>
          <a:noFill/>
          <a:ln w="28575" algn="ctr">
            <a:solidFill>
              <a:srgbClr val="0070C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12" name="矩形 7"/>
          <p:cNvSpPr>
            <a:spLocks noChangeArrowheads="1"/>
          </p:cNvSpPr>
          <p:nvPr/>
        </p:nvSpPr>
        <p:spPr bwMode="auto">
          <a:xfrm>
            <a:off x="6893195" y="3044048"/>
            <a:ext cx="3586238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altLang="zh-CN" sz="2200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Reconstruction error of arch </a:t>
            </a:r>
            <a:r>
              <a:rPr lang="en-US" altLang="zh-CN" sz="2200" i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endParaRPr lang="zh-CN" altLang="en-US" sz="2200" i="1" dirty="0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13" name="直接连接符 12"/>
          <p:cNvCxnSpPr/>
          <p:nvPr/>
        </p:nvCxnSpPr>
        <p:spPr>
          <a:xfrm flipH="1">
            <a:off x="463082" y="3604334"/>
            <a:ext cx="11170095" cy="0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9622" y="3795271"/>
            <a:ext cx="4421796" cy="26144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611641" y="3795261"/>
            <a:ext cx="6009262" cy="2596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矩形 13"/>
          <p:cNvSpPr/>
          <p:nvPr/>
        </p:nvSpPr>
        <p:spPr>
          <a:xfrm>
            <a:off x="2170953" y="6409677"/>
            <a:ext cx="13901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Normal Cell</a:t>
            </a:r>
            <a:endParaRPr lang="zh-CN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7843776" y="6391921"/>
            <a:ext cx="16850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Reduction Cell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757316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436448" y="261714"/>
            <a:ext cx="9464298" cy="1348011"/>
          </a:xfrm>
        </p:spPr>
        <p:txBody>
          <a:bodyPr/>
          <a:lstStyle/>
          <a:p>
            <a:r>
              <a:rPr lang="en-US" altLang="zh-CN" dirty="0"/>
              <a:t>Differentiable NAS</a:t>
            </a:r>
            <a:br>
              <a:rPr lang="en-US" altLang="zh-CN" dirty="0"/>
            </a:br>
            <a:r>
              <a:rPr lang="en-US" altLang="zh-CN" sz="3000" dirty="0">
                <a:solidFill>
                  <a:srgbClr val="C00000"/>
                </a:solidFill>
              </a:rPr>
              <a:t>  - DARTS: </a:t>
            </a:r>
            <a:r>
              <a:rPr lang="en-US" altLang="zh-CN" sz="3000" dirty="0" err="1">
                <a:solidFill>
                  <a:srgbClr val="C00000"/>
                </a:solidFill>
              </a:rPr>
              <a:t>Contionuous</a:t>
            </a:r>
            <a:r>
              <a:rPr lang="en-US" altLang="zh-CN" sz="3000" dirty="0">
                <a:solidFill>
                  <a:srgbClr val="C00000"/>
                </a:solidFill>
              </a:rPr>
              <a:t> Relaxation of Architecture</a:t>
            </a:r>
            <a:r>
              <a:rPr lang="zh-CN" altLang="en-US" sz="3000" dirty="0">
                <a:solidFill>
                  <a:srgbClr val="C00000"/>
                </a:solidFill>
              </a:rPr>
              <a:t> </a:t>
            </a:r>
            <a:r>
              <a:rPr lang="en-US" altLang="zh-CN" sz="3000" b="0" dirty="0">
                <a:solidFill>
                  <a:srgbClr val="C00000"/>
                </a:solidFill>
              </a:rPr>
              <a:t>(Liu </a:t>
            </a:r>
            <a:r>
              <a:rPr lang="en-US" altLang="zh-CN" sz="3000" b="0" i="1" dirty="0">
                <a:solidFill>
                  <a:srgbClr val="C00000"/>
                </a:solidFill>
              </a:rPr>
              <a:t>et al. </a:t>
            </a:r>
            <a:r>
              <a:rPr lang="en-US" altLang="zh-CN" sz="3000" b="0" dirty="0">
                <a:solidFill>
                  <a:srgbClr val="C00000"/>
                </a:solidFill>
              </a:rPr>
              <a:t>ICLR’19)</a:t>
            </a:r>
            <a:endParaRPr lang="zh-CN" altLang="en-US" sz="3000" b="0" dirty="0">
              <a:solidFill>
                <a:srgbClr val="C00000"/>
              </a:solidFill>
            </a:endParaRPr>
          </a:p>
        </p:txBody>
      </p:sp>
      <p:pic>
        <p:nvPicPr>
          <p:cNvPr id="11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3104226" y="2051328"/>
            <a:ext cx="6162675" cy="2905125"/>
          </a:xfrm>
          <a:noFill/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33856" y="5375276"/>
            <a:ext cx="4238625" cy="1038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矩形 5"/>
          <p:cNvSpPr>
            <a:spLocks noChangeArrowheads="1"/>
          </p:cNvSpPr>
          <p:nvPr/>
        </p:nvSpPr>
        <p:spPr bwMode="auto">
          <a:xfrm>
            <a:off x="2627995" y="5509667"/>
            <a:ext cx="2994731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hangingPunct="0"/>
            <a:r>
              <a:rPr lang="en" altLang="zh-CN" sz="2200" dirty="0">
                <a:latin typeface="Arial" panose="020B0604020202020204" pitchFamily="34" charset="0"/>
                <a:ea typeface="宋体" pitchFamily="2" charset="-122"/>
                <a:cs typeface="Arial" panose="020B0604020202020204" pitchFamily="34" charset="0"/>
              </a:rPr>
              <a:t>Continuous relaxation </a:t>
            </a:r>
          </a:p>
          <a:p>
            <a:pPr eaLnBrk="0" hangingPunct="0"/>
            <a:r>
              <a:rPr lang="en" altLang="zh-CN" sz="2200" dirty="0">
                <a:latin typeface="Arial" panose="020B0604020202020204" pitchFamily="34" charset="0"/>
                <a:ea typeface="宋体" pitchFamily="2" charset="-122"/>
                <a:cs typeface="Arial" panose="020B0604020202020204" pitchFamily="34" charset="0"/>
              </a:rPr>
              <a:t>of discrete operations</a:t>
            </a:r>
            <a:endParaRPr lang="zh-CN" altLang="en-US" sz="2200" dirty="0">
              <a:latin typeface="Arial" panose="020B0604020202020204" pitchFamily="34" charset="0"/>
              <a:ea typeface="宋体" pitchFamily="2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57316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5"/>
          <p:cNvSpPr txBox="1">
            <a:spLocks/>
          </p:cNvSpPr>
          <p:nvPr/>
        </p:nvSpPr>
        <p:spPr bwMode="auto">
          <a:xfrm>
            <a:off x="610315" y="1757780"/>
            <a:ext cx="10971383" cy="19708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82158" tIns="41079" rIns="82158" bIns="41079" numCol="1" anchor="t" anchorCtr="0" compatLnSpc="1">
            <a:prstTxWarp prst="textNoShape">
              <a:avLst/>
            </a:prstTxWarp>
          </a:bodyPr>
          <a:lstStyle/>
          <a:p>
            <a:pPr marL="308139" marR="0" lvl="0" indent="-308139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altLang="zh-CN" sz="3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DengXian" panose="02010600030101010101" pitchFamily="2" charset="-122"/>
                <a:cs typeface="+mn-cs"/>
              </a:rPr>
              <a:t>DARTS</a:t>
            </a:r>
            <a:r>
              <a:rPr kumimoji="0" lang="zh-CN" altLang="en-US" sz="3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DengXian" panose="02010600030101010101" pitchFamily="2" charset="-122"/>
                <a:cs typeface="+mn-cs"/>
              </a:rPr>
              <a:t> </a:t>
            </a:r>
            <a:r>
              <a:rPr kumimoji="0" lang="en-US" altLang="zh-CN" sz="3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DengXian" panose="02010600030101010101" pitchFamily="2" charset="-122"/>
                <a:cs typeface="+mn-cs"/>
              </a:rPr>
              <a:t>Algorithm— Update arch and weights alternately</a:t>
            </a:r>
          </a:p>
          <a:p>
            <a:pPr marL="667637" marR="0" lvl="1" indent="-256783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tabLst/>
              <a:defRPr/>
            </a:pPr>
            <a:r>
              <a:rPr kumimoji="0" lang="en-US" altLang="zh-CN" sz="2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DengXian" panose="02010600030101010101" pitchFamily="2" charset="-122"/>
              </a:rPr>
              <a:t>Update arch on validation set</a:t>
            </a:r>
          </a:p>
          <a:p>
            <a:pPr marL="667637" marR="0" lvl="1" indent="-256783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tabLst/>
              <a:defRPr/>
            </a:pPr>
            <a:r>
              <a:rPr kumimoji="0" lang="en-US" altLang="zh-CN" sz="2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DengXian" panose="02010600030101010101" pitchFamily="2" charset="-122"/>
              </a:rPr>
              <a:t>Update weights on training set </a:t>
            </a:r>
            <a:endParaRPr kumimoji="0" lang="zh-CN" altLang="en-US" sz="26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DengXian" panose="02010600030101010101" pitchFamily="2" charset="-122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865720" y="2395433"/>
            <a:ext cx="4250241" cy="3630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13284" y="2880670"/>
            <a:ext cx="1977557" cy="3469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436447" y="261714"/>
            <a:ext cx="10971383" cy="1348011"/>
          </a:xfrm>
        </p:spPr>
        <p:txBody>
          <a:bodyPr/>
          <a:lstStyle/>
          <a:p>
            <a:r>
              <a:rPr lang="en-US" altLang="zh-CN" dirty="0"/>
              <a:t>Differentiable NAS</a:t>
            </a:r>
            <a:br>
              <a:rPr lang="en-US" altLang="zh-CN" dirty="0"/>
            </a:br>
            <a:r>
              <a:rPr lang="en-US" altLang="zh-CN" sz="3000" dirty="0">
                <a:solidFill>
                  <a:srgbClr val="C00000"/>
                </a:solidFill>
              </a:rPr>
              <a:t>  - DARTS</a:t>
            </a:r>
            <a:r>
              <a:rPr lang="zh-CN" altLang="en-US" sz="3000" dirty="0">
                <a:solidFill>
                  <a:srgbClr val="C00000"/>
                </a:solidFill>
              </a:rPr>
              <a:t> </a:t>
            </a:r>
            <a:r>
              <a:rPr lang="en-US" altLang="zh-CN" sz="3000" b="0" dirty="0">
                <a:solidFill>
                  <a:srgbClr val="C00000"/>
                </a:solidFill>
              </a:rPr>
              <a:t>(Liu </a:t>
            </a:r>
            <a:r>
              <a:rPr lang="en-US" altLang="zh-CN" sz="3000" b="0" i="1" dirty="0">
                <a:solidFill>
                  <a:srgbClr val="C00000"/>
                </a:solidFill>
              </a:rPr>
              <a:t>et al. </a:t>
            </a:r>
            <a:r>
              <a:rPr lang="en-US" altLang="zh-CN" sz="3000" b="0" dirty="0">
                <a:solidFill>
                  <a:srgbClr val="C00000"/>
                </a:solidFill>
              </a:rPr>
              <a:t>ICLR’19)</a:t>
            </a:r>
            <a:endParaRPr lang="zh-CN" altLang="en-US" sz="3000" b="0" dirty="0">
              <a:solidFill>
                <a:srgbClr val="C00000"/>
              </a:solidFill>
            </a:endParaRPr>
          </a:p>
        </p:txBody>
      </p:sp>
      <p:pic>
        <p:nvPicPr>
          <p:cNvPr id="8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4"/>
          <a:srcRect/>
          <a:stretch>
            <a:fillRect/>
          </a:stretch>
        </p:blipFill>
        <p:spPr>
          <a:xfrm>
            <a:off x="3039492" y="3528418"/>
            <a:ext cx="6687105" cy="2938508"/>
          </a:xfrm>
          <a:noFill/>
        </p:spPr>
      </p:pic>
      <p:sp>
        <p:nvSpPr>
          <p:cNvPr id="10" name="矩形 9"/>
          <p:cNvSpPr/>
          <p:nvPr/>
        </p:nvSpPr>
        <p:spPr>
          <a:xfrm>
            <a:off x="9926723" y="6282260"/>
            <a:ext cx="19543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i="1" dirty="0">
                <a:latin typeface="Arial" panose="020B0604020202020204" pitchFamily="34" charset="0"/>
                <a:cs typeface="Arial" panose="020B0604020202020204" pitchFamily="34" charset="0"/>
              </a:rPr>
              <a:t>Liu et al. ICLR’19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831FD30-5D92-4049-93D3-2F8C06DEE1C0}"/>
              </a:ext>
            </a:extLst>
          </p:cNvPr>
          <p:cNvSpPr/>
          <p:nvPr/>
        </p:nvSpPr>
        <p:spPr>
          <a:xfrm>
            <a:off x="388888" y="4498555"/>
            <a:ext cx="2872032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200" b="1" dirty="0"/>
              <a:t>Low computing cost</a:t>
            </a:r>
            <a:endParaRPr lang="zh-CN" altLang="en-US" sz="2200" b="1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436447" y="261714"/>
            <a:ext cx="10971383" cy="1348011"/>
          </a:xfrm>
        </p:spPr>
        <p:txBody>
          <a:bodyPr/>
          <a:lstStyle/>
          <a:p>
            <a:r>
              <a:rPr lang="en-US" altLang="zh-CN" dirty="0"/>
              <a:t>Differentiable NAS</a:t>
            </a:r>
            <a:br>
              <a:rPr lang="en-US" altLang="zh-CN" dirty="0"/>
            </a:br>
            <a:r>
              <a:rPr lang="en-US" altLang="zh-CN" sz="3000" dirty="0">
                <a:solidFill>
                  <a:srgbClr val="C00000"/>
                </a:solidFill>
              </a:rPr>
              <a:t>  - Optimization in DARTS</a:t>
            </a:r>
            <a:r>
              <a:rPr lang="zh-CN" altLang="en-US" sz="3000" dirty="0">
                <a:solidFill>
                  <a:srgbClr val="C00000"/>
                </a:solidFill>
              </a:rPr>
              <a:t> </a:t>
            </a:r>
            <a:r>
              <a:rPr lang="en-US" altLang="zh-CN" sz="3000" b="0" dirty="0">
                <a:solidFill>
                  <a:srgbClr val="C00000"/>
                </a:solidFill>
              </a:rPr>
              <a:t>(Liu </a:t>
            </a:r>
            <a:r>
              <a:rPr lang="en-US" altLang="zh-CN" sz="3000" b="0" i="1" dirty="0">
                <a:solidFill>
                  <a:srgbClr val="C00000"/>
                </a:solidFill>
              </a:rPr>
              <a:t>et al. </a:t>
            </a:r>
            <a:r>
              <a:rPr lang="en-US" altLang="zh-CN" sz="3000" b="0" dirty="0">
                <a:solidFill>
                  <a:srgbClr val="C00000"/>
                </a:solidFill>
              </a:rPr>
              <a:t>ICLR’19)</a:t>
            </a:r>
            <a:endParaRPr lang="zh-CN" altLang="en-US" sz="3000" b="0" dirty="0">
              <a:solidFill>
                <a:srgbClr val="C00000"/>
              </a:solidFill>
            </a:endParaRPr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623945" y="1746668"/>
            <a:ext cx="4314825" cy="1019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36276" y="3064446"/>
            <a:ext cx="3914775" cy="885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574049" y="4193699"/>
            <a:ext cx="5553075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Picture 7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711745" y="4688999"/>
            <a:ext cx="2838450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矩形 16"/>
          <p:cNvSpPr>
            <a:spLocks noChangeArrowheads="1"/>
          </p:cNvSpPr>
          <p:nvPr/>
        </p:nvSpPr>
        <p:spPr bwMode="auto">
          <a:xfrm>
            <a:off x="685594" y="3036138"/>
            <a:ext cx="2953603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hangingPunct="0"/>
            <a:r>
              <a:rPr lang="en-US" altLang="zh-CN" sz="2400" b="1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2. One-step optimum of </a:t>
            </a:r>
            <a:r>
              <a:rPr lang="en-US" altLang="zh-CN" sz="2400" b="1" i="1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w</a:t>
            </a:r>
            <a:r>
              <a:rPr lang="zh-CN" altLang="en-US" sz="2400" b="1" i="1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*</a:t>
            </a:r>
            <a:endParaRPr lang="zh-CN" altLang="en-US" sz="2400" b="1" dirty="0">
              <a:latin typeface="宋体" pitchFamily="2" charset="-122"/>
              <a:ea typeface="宋体" pitchFamily="2" charset="-122"/>
              <a:cs typeface="Times New Roman" pitchFamily="18" charset="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685594" y="1766630"/>
            <a:ext cx="203097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2400" b="1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1. Objective</a:t>
            </a:r>
            <a:endParaRPr lang="zh-CN" altLang="en-US" sz="2400" b="1" i="1" dirty="0">
              <a:latin typeface="Times New Roman" pitchFamily="18" charset="0"/>
              <a:ea typeface="宋体" pitchFamily="2" charset="-122"/>
              <a:cs typeface="Times New Roman" pitchFamily="18" charset="0"/>
            </a:endParaRPr>
          </a:p>
        </p:txBody>
      </p:sp>
      <p:sp>
        <p:nvSpPr>
          <p:cNvPr id="24" name="矩形 16"/>
          <p:cNvSpPr>
            <a:spLocks noChangeArrowheads="1"/>
          </p:cNvSpPr>
          <p:nvPr/>
        </p:nvSpPr>
        <p:spPr bwMode="auto">
          <a:xfrm>
            <a:off x="685594" y="4172479"/>
            <a:ext cx="2015295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altLang="zh-CN" sz="2400" b="1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3. Chain-Rule</a:t>
            </a:r>
            <a:endParaRPr lang="zh-CN" altLang="en-US" sz="2400" b="1" dirty="0">
              <a:latin typeface="宋体" pitchFamily="2" charset="-122"/>
              <a:ea typeface="宋体" pitchFamily="2" charset="-122"/>
              <a:cs typeface="Times New Roman" pitchFamily="18" charset="0"/>
            </a:endParaRPr>
          </a:p>
        </p:txBody>
      </p:sp>
      <p:pic>
        <p:nvPicPr>
          <p:cNvPr id="26" name="Picture 4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639197" y="5260497"/>
            <a:ext cx="6934200" cy="587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" name="Picture 6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3683587" y="5901140"/>
            <a:ext cx="2667000" cy="287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" name="Picture 3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8417867" y="1517881"/>
            <a:ext cx="3276600" cy="2622550"/>
          </a:xfrm>
          <a:prstGeom prst="rect">
            <a:avLst/>
          </a:prstGeom>
          <a:noFill/>
          <a:ln w="28575">
            <a:solidFill>
              <a:srgbClr val="C00000"/>
            </a:solidFill>
            <a:miter lim="800000"/>
            <a:headEnd/>
            <a:tailEnd/>
          </a:ln>
        </p:spPr>
      </p:pic>
      <p:sp>
        <p:nvSpPr>
          <p:cNvPr id="30" name="矩形 16"/>
          <p:cNvSpPr>
            <a:spLocks noChangeArrowheads="1"/>
          </p:cNvSpPr>
          <p:nvPr/>
        </p:nvSpPr>
        <p:spPr bwMode="auto">
          <a:xfrm>
            <a:off x="685594" y="5357481"/>
            <a:ext cx="3150682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hangingPunct="0"/>
            <a:r>
              <a:rPr lang="en-US" altLang="zh-CN" sz="2400" b="1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4. Finite-Difference Approximation</a:t>
            </a:r>
            <a:endParaRPr lang="zh-CN" altLang="en-US" sz="2400" b="1" dirty="0">
              <a:latin typeface="宋体" pitchFamily="2" charset="-122"/>
              <a:ea typeface="宋体" pitchFamily="2" charset="-122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57316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436447" y="261714"/>
            <a:ext cx="10971383" cy="1348011"/>
          </a:xfrm>
        </p:spPr>
        <p:txBody>
          <a:bodyPr/>
          <a:lstStyle/>
          <a:p>
            <a:r>
              <a:rPr lang="en-US" altLang="zh-CN" dirty="0"/>
              <a:t>Differentiable NAS</a:t>
            </a:r>
            <a:br>
              <a:rPr lang="en-US" altLang="zh-CN" dirty="0"/>
            </a:br>
            <a:r>
              <a:rPr lang="en-US" altLang="zh-CN" sz="3000" dirty="0">
                <a:solidFill>
                  <a:srgbClr val="C00000"/>
                </a:solidFill>
              </a:rPr>
              <a:t>  - Architectures Discovered by DARTS</a:t>
            </a:r>
            <a:r>
              <a:rPr lang="zh-CN" altLang="en-US" sz="3000" dirty="0">
                <a:solidFill>
                  <a:srgbClr val="C00000"/>
                </a:solidFill>
              </a:rPr>
              <a:t> </a:t>
            </a:r>
            <a:r>
              <a:rPr lang="en-US" altLang="zh-CN" sz="3000" b="0" dirty="0">
                <a:solidFill>
                  <a:srgbClr val="C00000"/>
                </a:solidFill>
              </a:rPr>
              <a:t>(Liu </a:t>
            </a:r>
            <a:r>
              <a:rPr lang="en-US" altLang="zh-CN" sz="3000" b="0" i="1" dirty="0">
                <a:solidFill>
                  <a:srgbClr val="C00000"/>
                </a:solidFill>
              </a:rPr>
              <a:t>et al. </a:t>
            </a:r>
            <a:r>
              <a:rPr lang="en-US" altLang="zh-CN" sz="3000" b="0" dirty="0">
                <a:solidFill>
                  <a:srgbClr val="C00000"/>
                </a:solidFill>
              </a:rPr>
              <a:t>ICLR’19)</a:t>
            </a:r>
            <a:endParaRPr lang="zh-CN" altLang="en-US" sz="3000" b="0" dirty="0">
              <a:solidFill>
                <a:srgbClr val="C00000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29263" y="1814927"/>
            <a:ext cx="4290733" cy="19048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722730" y="4451025"/>
            <a:ext cx="4290733" cy="17367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291800" y="1894184"/>
            <a:ext cx="3016648" cy="43187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矩形 8"/>
          <p:cNvSpPr/>
          <p:nvPr/>
        </p:nvSpPr>
        <p:spPr>
          <a:xfrm>
            <a:off x="3147496" y="3719742"/>
            <a:ext cx="13901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Normal Cell</a:t>
            </a:r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3005446" y="6187727"/>
            <a:ext cx="16850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Reduction Cell</a:t>
            </a:r>
            <a:endParaRPr lang="zh-CN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8428064" y="6187727"/>
            <a:ext cx="16594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Recurrent Cell</a:t>
            </a:r>
            <a:endParaRPr lang="zh-CN" altLang="en-US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79908" y="275619"/>
            <a:ext cx="11756970" cy="1143001"/>
          </a:xfrm>
        </p:spPr>
        <p:txBody>
          <a:bodyPr/>
          <a:lstStyle/>
          <a:p>
            <a:r>
              <a:rPr lang="en-US" altLang="zh-CN" dirty="0"/>
              <a:t>Differentiable NAS</a:t>
            </a:r>
            <a:br>
              <a:rPr lang="en-US" altLang="zh-CN" dirty="0"/>
            </a:br>
            <a:r>
              <a:rPr lang="en-US" altLang="zh-CN" sz="3000" dirty="0">
                <a:solidFill>
                  <a:srgbClr val="C00000"/>
                </a:solidFill>
              </a:rPr>
              <a:t> - Our Work: </a:t>
            </a:r>
            <a:r>
              <a:rPr lang="en-US" altLang="zh-CN" sz="3000" dirty="0">
                <a:solidFill>
                  <a:srgbClr val="C00000"/>
                </a:solidFill>
                <a:ea typeface="Microsoft Yahei"/>
                <a:cs typeface="Microsoft Yahei"/>
              </a:rPr>
              <a:t>State-of-the-Art Cifar-10 Model </a:t>
            </a:r>
            <a:r>
              <a:rPr lang="en-US" altLang="zh-CN" sz="3000" b="0" dirty="0">
                <a:solidFill>
                  <a:srgbClr val="C00000"/>
                </a:solidFill>
              </a:rPr>
              <a:t>(Tech Report)</a:t>
            </a:r>
            <a:endParaRPr lang="zh-CN" altLang="en-US" sz="3000" dirty="0">
              <a:solidFill>
                <a:srgbClr val="C00000"/>
              </a:solidFill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1125C25F-E54D-446D-A76B-195CF7A9033F}"/>
              </a:ext>
            </a:extLst>
          </p:cNvPr>
          <p:cNvSpPr/>
          <p:nvPr/>
        </p:nvSpPr>
        <p:spPr>
          <a:xfrm>
            <a:off x="456049" y="1696035"/>
            <a:ext cx="10972800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ja-JP" sz="2600" dirty="0">
                <a:latin typeface="Arial" panose="020B0604020202020204" pitchFamily="34" charset="0"/>
                <a:ea typeface="Microsoft Yahei"/>
                <a:cs typeface="Arial" panose="020B0604020202020204" pitchFamily="34" charset="0"/>
              </a:rPr>
              <a:t>Based on Differentiable NAS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600" dirty="0">
                <a:latin typeface="Arial" panose="020B0604020202020204" pitchFamily="34" charset="0"/>
                <a:ea typeface="Microsoft Yahei"/>
                <a:cs typeface="Arial" panose="020B0604020202020204" pitchFamily="34" charset="0"/>
              </a:rPr>
              <a:t>98.01% accuracy</a:t>
            </a:r>
            <a:r>
              <a:rPr lang="zh-CN" altLang="en-US" sz="2600" dirty="0">
                <a:latin typeface="Arial" panose="020B0604020202020204" pitchFamily="34" charset="0"/>
                <a:ea typeface="Microsoft Yahei"/>
                <a:cs typeface="Arial" panose="020B0604020202020204" pitchFamily="34" charset="0"/>
              </a:rPr>
              <a:t> </a:t>
            </a:r>
            <a:r>
              <a:rPr lang="en-US" altLang="zh-CN" sz="2600" dirty="0">
                <a:latin typeface="Arial" panose="020B0604020202020204" pitchFamily="34" charset="0"/>
                <a:ea typeface="Microsoft Yahei"/>
                <a:cs typeface="Arial" panose="020B0604020202020204" pitchFamily="34" charset="0"/>
              </a:rPr>
              <a:t>on </a:t>
            </a:r>
            <a:r>
              <a:rPr lang="en-US" altLang="ja-JP" sz="2600" dirty="0">
                <a:latin typeface="Arial" panose="020B0604020202020204" pitchFamily="34" charset="0"/>
                <a:ea typeface="Microsoft Yahei"/>
                <a:cs typeface="Arial" panose="020B0604020202020204" pitchFamily="34" charset="0"/>
              </a:rPr>
              <a:t>CIFAR</a:t>
            </a:r>
            <a:r>
              <a:rPr lang="en-US" altLang="zh-CN" sz="2600" dirty="0">
                <a:latin typeface="Arial" panose="020B0604020202020204" pitchFamily="34" charset="0"/>
                <a:ea typeface="Microsoft Yahei"/>
                <a:cs typeface="Arial" panose="020B0604020202020204" pitchFamily="34" charset="0"/>
              </a:rPr>
              <a:t>-10</a:t>
            </a:r>
            <a:r>
              <a:rPr lang="zh-CN" altLang="en-US" sz="2600" dirty="0">
                <a:latin typeface="Arial" panose="020B0604020202020204" pitchFamily="34" charset="0"/>
                <a:ea typeface="Microsoft Yahei"/>
                <a:cs typeface="Arial" panose="020B0604020202020204" pitchFamily="34" charset="0"/>
              </a:rPr>
              <a:t> </a:t>
            </a:r>
            <a:r>
              <a:rPr lang="en-US" altLang="zh-CN" sz="2600" dirty="0">
                <a:latin typeface="Arial" panose="020B0604020202020204" pitchFamily="34" charset="0"/>
                <a:ea typeface="Microsoft Yahei"/>
                <a:cs typeface="Arial" panose="020B0604020202020204" pitchFamily="34" charset="0"/>
              </a:rPr>
              <a:t>(with normal data augmentations)</a:t>
            </a:r>
          </a:p>
        </p:txBody>
      </p:sp>
      <p:graphicFrame>
        <p:nvGraphicFramePr>
          <p:cNvPr id="5" name="表格 6">
            <a:extLst>
              <a:ext uri="{FF2B5EF4-FFF2-40B4-BE49-F238E27FC236}">
                <a16:creationId xmlns:a16="http://schemas.microsoft.com/office/drawing/2014/main" id="{81A5129A-9E74-044B-8E6E-B062EE5C85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8898522"/>
              </p:ext>
            </p:extLst>
          </p:nvPr>
        </p:nvGraphicFramePr>
        <p:xfrm>
          <a:off x="1324110" y="3149655"/>
          <a:ext cx="9668567" cy="301413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647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203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1833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6513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169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/>
                        <a:t>Model</a:t>
                      </a:r>
                      <a:endParaRPr lang="zh-CN" altLang="en-US" sz="2000" b="1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000" b="1" dirty="0"/>
                        <a:t>Acc.</a:t>
                      </a:r>
                      <a:endParaRPr lang="zh-CN" altLang="en-US" sz="2000" b="1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/>
                        <a:t>Model</a:t>
                      </a:r>
                      <a:endParaRPr lang="zh-CN" altLang="en-US" sz="2000" b="1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/>
                        <a:t>Acc.</a:t>
                      </a:r>
                      <a:endParaRPr lang="zh-CN" altLang="en-US" sz="2000" b="1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3540"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vgg_15_BN_64</a:t>
                      </a:r>
                      <a:endParaRPr lang="zh-CN" altLang="en-US" sz="2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000" dirty="0"/>
                        <a:t>93.0</a:t>
                      </a:r>
                      <a:endParaRPr lang="zh-CN" altLang="en-US" sz="2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altLang="zh-CN" sz="2000" dirty="0"/>
                        <a:t>densenet_BC_100_12</a:t>
                      </a:r>
                      <a:endParaRPr lang="zh-CN" altLang="en-US" sz="2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dirty="0"/>
                        <a:t>95.5</a:t>
                      </a:r>
                      <a:endParaRPr lang="zh-CN" altLang="en-US" sz="2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6940"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vgg_16</a:t>
                      </a:r>
                      <a:endParaRPr lang="zh-CN" altLang="en-US" sz="2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000" dirty="0"/>
                        <a:t>93.6</a:t>
                      </a:r>
                      <a:endParaRPr lang="zh-CN" altLang="en-US" sz="2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dirty="0"/>
                        <a:t>resnext_29_8x64d</a:t>
                      </a:r>
                      <a:endParaRPr lang="zh-CN" altLang="en-US" sz="2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dirty="0"/>
                        <a:t>96.2</a:t>
                      </a:r>
                      <a:endParaRPr lang="zh-CN" altLang="en-US" sz="2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0314"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resnet_32</a:t>
                      </a:r>
                      <a:endParaRPr lang="zh-CN" altLang="en-US" sz="2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000" dirty="0"/>
                        <a:t>92.5</a:t>
                      </a:r>
                      <a:endParaRPr lang="zh-CN" altLang="en-US" sz="2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0" dirty="0"/>
                        <a:t>DARC</a:t>
                      </a:r>
                      <a:endParaRPr lang="zh-CN" altLang="en-US" sz="2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dirty="0"/>
                        <a:t>96.6</a:t>
                      </a:r>
                      <a:endParaRPr lang="zh-CN" altLang="en-US" sz="2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6940"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resnet_44</a:t>
                      </a:r>
                      <a:endParaRPr lang="zh-CN" altLang="en-US" sz="2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000" dirty="0"/>
                        <a:t>93.0</a:t>
                      </a:r>
                      <a:endParaRPr lang="zh-CN" altLang="en-US" sz="2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/>
                        <a:t>shake_shake_64d_cutout</a:t>
                      </a:r>
                      <a:endParaRPr lang="zh-CN" altLang="en-US" sz="2000" b="1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dirty="0"/>
                        <a:t>97.1</a:t>
                      </a:r>
                      <a:endParaRPr lang="zh-CN" altLang="en-US" sz="2000" b="1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4753"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resnet_56</a:t>
                      </a:r>
                      <a:endParaRPr lang="zh-CN" altLang="en-US" sz="2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000" dirty="0"/>
                        <a:t>93.3</a:t>
                      </a:r>
                      <a:endParaRPr lang="zh-CN" altLang="en-US" sz="2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0" dirty="0"/>
                        <a:t>NAS</a:t>
                      </a:r>
                      <a:endParaRPr lang="zh-CN" altLang="en-US" sz="2000" b="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0" dirty="0"/>
                        <a:t>95.4</a:t>
                      </a:r>
                      <a:endParaRPr lang="zh-CN" altLang="en-US" sz="2000" b="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69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dirty="0"/>
                        <a:t>resnet_110</a:t>
                      </a:r>
                      <a:endParaRPr lang="zh-CN" altLang="en-US" sz="2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dirty="0"/>
                        <a:t>93.5</a:t>
                      </a:r>
                      <a:endParaRPr lang="zh-CN" altLang="en-US" sz="2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dirty="0" err="1"/>
                        <a:t>AdaNet</a:t>
                      </a:r>
                      <a:endParaRPr lang="zh-CN" altLang="en-US" sz="2000" b="1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b="1" dirty="0"/>
                        <a:t>97.6</a:t>
                      </a:r>
                      <a:endParaRPr lang="zh-CN" altLang="en-US" sz="2000" b="1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69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dirty="0" err="1"/>
                        <a:t>wide_resnet</a:t>
                      </a:r>
                      <a:endParaRPr lang="zh-CN" altLang="en-US" sz="2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000" dirty="0"/>
                        <a:t>95.0</a:t>
                      </a:r>
                      <a:endParaRPr lang="zh-CN" altLang="en-US" sz="2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b="1" dirty="0" err="1"/>
                        <a:t>AutoDL</a:t>
                      </a:r>
                      <a:endParaRPr lang="zh-CN" altLang="en-US" sz="2000" b="1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b="1" dirty="0"/>
                        <a:t>98.0</a:t>
                      </a:r>
                      <a:endParaRPr lang="zh-CN" altLang="en-US" sz="2000" b="1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273154" y="4579820"/>
            <a:ext cx="2657775" cy="17662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404916" y="194563"/>
            <a:ext cx="11415242" cy="1348011"/>
          </a:xfrm>
        </p:spPr>
        <p:txBody>
          <a:bodyPr/>
          <a:lstStyle/>
          <a:p>
            <a:r>
              <a:rPr lang="en-US" altLang="zh-CN" dirty="0"/>
              <a:t>Differentiable NAS</a:t>
            </a:r>
            <a:br>
              <a:rPr lang="en-US" altLang="zh-CN" dirty="0"/>
            </a:br>
            <a:r>
              <a:rPr lang="en-US" altLang="zh-CN" sz="3000" dirty="0">
                <a:solidFill>
                  <a:srgbClr val="C00000"/>
                </a:solidFill>
              </a:rPr>
              <a:t> - Our Work: Resource-Customized </a:t>
            </a:r>
            <a:r>
              <a:rPr lang="en-US" altLang="zh-CN" sz="3200" dirty="0">
                <a:solidFill>
                  <a:srgbClr val="C00000"/>
                </a:solidFill>
              </a:rPr>
              <a:t>Differentiable </a:t>
            </a:r>
            <a:r>
              <a:rPr lang="en-US" altLang="zh-CN" sz="3000" dirty="0">
                <a:solidFill>
                  <a:srgbClr val="C00000"/>
                </a:solidFill>
              </a:rPr>
              <a:t>NAS </a:t>
            </a:r>
            <a:r>
              <a:rPr lang="en-US" altLang="zh-CN" sz="3000" b="0" dirty="0">
                <a:solidFill>
                  <a:srgbClr val="C00000"/>
                </a:solidFill>
              </a:rPr>
              <a:t>(Tech Report)</a:t>
            </a:r>
            <a:endParaRPr lang="zh-CN" altLang="en-US" sz="3000" b="0" dirty="0">
              <a:solidFill>
                <a:srgbClr val="C00000"/>
              </a:solidFill>
            </a:endParaRP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26499" y="4650833"/>
            <a:ext cx="4351530" cy="711583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26499" y="2334283"/>
            <a:ext cx="4351530" cy="1410545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8" name="矩形 7"/>
          <p:cNvSpPr/>
          <p:nvPr/>
        </p:nvSpPr>
        <p:spPr>
          <a:xfrm>
            <a:off x="382881" y="1802248"/>
            <a:ext cx="5208477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200" dirty="0">
                <a:latin typeface="Arial" panose="020B0604020202020204" pitchFamily="34" charset="0"/>
                <a:ea typeface="宋体" pitchFamily="2" charset="-122"/>
                <a:cs typeface="Arial" panose="020B0604020202020204" pitchFamily="34" charset="0"/>
              </a:rPr>
              <a:t>Optimization Under Resource Constraint</a:t>
            </a:r>
            <a:endParaRPr lang="zh-CN" altLang="en-US" sz="2200" dirty="0">
              <a:latin typeface="Arial" panose="020B0604020202020204" pitchFamily="34" charset="0"/>
              <a:ea typeface="宋体" pitchFamily="2" charset="-122"/>
              <a:cs typeface="Arial" panose="020B0604020202020204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602537" y="4219946"/>
            <a:ext cx="275908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200" dirty="0">
                <a:latin typeface="Arial" panose="020B0604020202020204" pitchFamily="34" charset="0"/>
                <a:ea typeface="宋体" pitchFamily="2" charset="-122"/>
                <a:cs typeface="Arial" panose="020B0604020202020204" pitchFamily="34" charset="0"/>
              </a:rPr>
              <a:t>Resource Constraint</a:t>
            </a:r>
            <a:endParaRPr lang="zh-CN" altLang="en-US" sz="2200" dirty="0">
              <a:latin typeface="Arial" panose="020B0604020202020204" pitchFamily="34" charset="0"/>
              <a:ea typeface="宋体" pitchFamily="2" charset="-122"/>
              <a:cs typeface="Arial" panose="020B0604020202020204" pitchFamily="34" charset="0"/>
            </a:endParaRPr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343183" y="1801728"/>
            <a:ext cx="4743450" cy="1943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8899768" y="4606454"/>
            <a:ext cx="2612807" cy="16901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矩形 15"/>
          <p:cNvSpPr/>
          <p:nvPr/>
        </p:nvSpPr>
        <p:spPr>
          <a:xfrm>
            <a:off x="6758744" y="1278826"/>
            <a:ext cx="4264308" cy="430887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2200" dirty="0">
                <a:solidFill>
                  <a:srgbClr val="0070C0"/>
                </a:solidFill>
                <a:latin typeface="Arial" panose="020B0604020202020204" pitchFamily="34" charset="0"/>
                <a:ea typeface="宋体" pitchFamily="2" charset="-122"/>
                <a:cs typeface="Arial" panose="020B0604020202020204" pitchFamily="34" charset="0"/>
              </a:rPr>
              <a:t>Arch </a:t>
            </a:r>
            <a:r>
              <a:rPr lang="en-US" altLang="zh-CN" sz="2200" dirty="0" err="1">
                <a:solidFill>
                  <a:srgbClr val="0070C0"/>
                </a:solidFill>
                <a:latin typeface="Arial" panose="020B0604020202020204" pitchFamily="34" charset="0"/>
                <a:ea typeface="宋体" pitchFamily="2" charset="-122"/>
                <a:cs typeface="Arial" panose="020B0604020202020204" pitchFamily="34" charset="0"/>
              </a:rPr>
              <a:t>Params</a:t>
            </a:r>
            <a:r>
              <a:rPr lang="en-US" altLang="zh-CN" sz="2200" dirty="0">
                <a:solidFill>
                  <a:srgbClr val="0070C0"/>
                </a:solidFill>
                <a:latin typeface="Arial" panose="020B0604020202020204" pitchFamily="34" charset="0"/>
                <a:ea typeface="宋体" pitchFamily="2" charset="-122"/>
                <a:cs typeface="Arial" panose="020B0604020202020204" pitchFamily="34" charset="0"/>
              </a:rPr>
              <a:t> vs. Search Epochs</a:t>
            </a:r>
            <a:endParaRPr lang="zh-CN" altLang="en-US" sz="2200" dirty="0">
              <a:solidFill>
                <a:srgbClr val="0070C0"/>
              </a:solidFill>
              <a:latin typeface="Arial" panose="020B0604020202020204" pitchFamily="34" charset="0"/>
              <a:ea typeface="宋体" pitchFamily="2" charset="-122"/>
              <a:cs typeface="Arial" panose="020B0604020202020204" pitchFamily="34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6298793" y="1718591"/>
            <a:ext cx="4922580" cy="2114858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7008212" y="4066648"/>
            <a:ext cx="3827677" cy="43088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2200" dirty="0" err="1">
                <a:solidFill>
                  <a:srgbClr val="0070C0"/>
                </a:solidFill>
                <a:latin typeface="Arial" panose="020B0604020202020204" pitchFamily="34" charset="0"/>
                <a:ea typeface="宋体" pitchFamily="2" charset="-122"/>
                <a:cs typeface="Arial" panose="020B0604020202020204" pitchFamily="34" charset="0"/>
              </a:rPr>
              <a:t>Params</a:t>
            </a:r>
            <a:r>
              <a:rPr lang="en-US" altLang="zh-CN" sz="2200" dirty="0">
                <a:solidFill>
                  <a:srgbClr val="0070C0"/>
                </a:solidFill>
                <a:latin typeface="Arial" panose="020B0604020202020204" pitchFamily="34" charset="0"/>
                <a:ea typeface="宋体" pitchFamily="2" charset="-122"/>
                <a:cs typeface="Arial" panose="020B0604020202020204" pitchFamily="34" charset="0"/>
              </a:rPr>
              <a:t>/Test Errors vs. </a:t>
            </a:r>
            <a:r>
              <a:rPr lang="en-US" altLang="zh-CN" sz="2200" dirty="0" err="1">
                <a:solidFill>
                  <a:srgbClr val="0070C0"/>
                </a:solidFill>
                <a:latin typeface="Arial" panose="020B0604020202020204" pitchFamily="34" charset="0"/>
                <a:ea typeface="宋体" pitchFamily="2" charset="-122"/>
                <a:cs typeface="Arial" panose="020B0604020202020204" pitchFamily="34" charset="0"/>
              </a:rPr>
              <a:t>γ</a:t>
            </a:r>
            <a:r>
              <a:rPr lang="en-US" altLang="zh-CN" sz="2200" dirty="0">
                <a:solidFill>
                  <a:srgbClr val="0070C0"/>
                </a:solidFill>
                <a:latin typeface="Arial" panose="020B0604020202020204" pitchFamily="34" charset="0"/>
                <a:ea typeface="宋体" pitchFamily="2" charset="-122"/>
                <a:cs typeface="Arial" panose="020B0604020202020204" pitchFamily="34" charset="0"/>
              </a:rPr>
              <a:t>  </a:t>
            </a:r>
            <a:endParaRPr lang="zh-CN" altLang="en-US" sz="2200" dirty="0">
              <a:solidFill>
                <a:srgbClr val="0070C0"/>
              </a:solidFill>
              <a:latin typeface="Arial" panose="020B0604020202020204" pitchFamily="34" charset="0"/>
              <a:ea typeface="宋体" pitchFamily="2" charset="-122"/>
              <a:cs typeface="Arial" panose="020B0604020202020204" pitchFamily="34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6263281" y="4504043"/>
            <a:ext cx="5249294" cy="1961244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2" name="直接连接符 21"/>
          <p:cNvCxnSpPr/>
          <p:nvPr/>
        </p:nvCxnSpPr>
        <p:spPr>
          <a:xfrm flipV="1">
            <a:off x="5821612" y="1411720"/>
            <a:ext cx="0" cy="505356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5722" y="955747"/>
            <a:ext cx="10971383" cy="5359400"/>
          </a:xfrm>
        </p:spPr>
        <p:txBody>
          <a:bodyPr/>
          <a:lstStyle/>
          <a:p>
            <a:r>
              <a:rPr lang="en-US" altLang="zh-CN" sz="2600" b="1" dirty="0" err="1"/>
              <a:t>AutoDL</a:t>
            </a:r>
            <a:r>
              <a:rPr lang="zh-CN" altLang="en-US" sz="2600" b="1" dirty="0"/>
              <a:t> </a:t>
            </a:r>
            <a:r>
              <a:rPr lang="en-US" altLang="zh-CN" sz="2600" b="1" dirty="0"/>
              <a:t>and NAS</a:t>
            </a:r>
          </a:p>
          <a:p>
            <a:r>
              <a:rPr lang="en-US" altLang="zh-CN" sz="2600" b="1" dirty="0"/>
              <a:t>NAS with RL</a:t>
            </a:r>
          </a:p>
          <a:p>
            <a:pPr lvl="1"/>
            <a:r>
              <a:rPr lang="en-US" altLang="zh-CN" sz="2200" dirty="0"/>
              <a:t>NAS with RL </a:t>
            </a:r>
          </a:p>
          <a:p>
            <a:pPr lvl="1"/>
            <a:r>
              <a:rPr lang="en-US" altLang="zh-CN" sz="2200" dirty="0"/>
              <a:t>NAS-Net </a:t>
            </a:r>
          </a:p>
          <a:p>
            <a:pPr lvl="1"/>
            <a:r>
              <a:rPr lang="en-US" altLang="zh-CN" sz="2200" dirty="0"/>
              <a:t>Weight sharing mechanism </a:t>
            </a:r>
          </a:p>
          <a:p>
            <a:pPr lvl="1"/>
            <a:r>
              <a:rPr lang="en-US" altLang="zh-CN" sz="2200" i="1" dirty="0"/>
              <a:t>Our work: Adaptive cross-domain NAS </a:t>
            </a:r>
          </a:p>
          <a:p>
            <a:pPr lvl="1"/>
            <a:r>
              <a:rPr lang="en-US" altLang="zh-CN" sz="2200" i="1" dirty="0"/>
              <a:t>Our work: </a:t>
            </a:r>
            <a:r>
              <a:rPr lang="en-US" altLang="zh-CN" sz="2200" i="1" dirty="0" err="1"/>
              <a:t>AutoGAN</a:t>
            </a:r>
            <a:endParaRPr lang="en-US" altLang="zh-CN" sz="2200" i="1" dirty="0"/>
          </a:p>
          <a:p>
            <a:r>
              <a:rPr lang="en-US" altLang="zh-CN" sz="2600" b="1" dirty="0"/>
              <a:t>Differentiable NAS</a:t>
            </a:r>
          </a:p>
          <a:p>
            <a:pPr lvl="1"/>
            <a:r>
              <a:rPr lang="en-US" altLang="zh-CN" sz="2200" dirty="0"/>
              <a:t>Architecture embedding method</a:t>
            </a:r>
          </a:p>
          <a:p>
            <a:pPr lvl="1"/>
            <a:r>
              <a:rPr lang="en-US" altLang="zh-CN" sz="2200" dirty="0"/>
              <a:t>Continuous relaxation of discrete architecture</a:t>
            </a:r>
          </a:p>
          <a:p>
            <a:pPr lvl="1"/>
            <a:r>
              <a:rPr lang="en-US" altLang="zh-CN" sz="2200" i="1" dirty="0"/>
              <a:t>Our work: NAS-based state-of-the-art image classification model</a:t>
            </a:r>
          </a:p>
          <a:p>
            <a:pPr lvl="1"/>
            <a:r>
              <a:rPr lang="en-US" altLang="zh-CN" sz="2200" i="1" dirty="0"/>
              <a:t>Our work: Resource-customized NAS</a:t>
            </a:r>
          </a:p>
          <a:p>
            <a:r>
              <a:rPr lang="en-US" altLang="zh-CN" sz="2600" b="1" dirty="0"/>
              <a:t>Greedy NAS</a:t>
            </a:r>
          </a:p>
          <a:p>
            <a:pPr lvl="1"/>
            <a:r>
              <a:rPr lang="en-US" altLang="zh-CN" sz="2200" i="1" dirty="0"/>
              <a:t>Our work: NAS for tree-topology network</a:t>
            </a:r>
            <a:endParaRPr lang="zh-CN" altLang="en-US" sz="2200" i="1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D10ADB55-ED89-494F-84BF-67C5A4A180F1}"/>
              </a:ext>
            </a:extLst>
          </p:cNvPr>
          <p:cNvSpPr/>
          <p:nvPr/>
        </p:nvSpPr>
        <p:spPr>
          <a:xfrm>
            <a:off x="515722" y="266622"/>
            <a:ext cx="9818137" cy="615553"/>
          </a:xfrm>
          <a:prstGeom prst="rect">
            <a:avLst/>
          </a:prstGeom>
          <a:ln w="38100">
            <a:solidFill>
              <a:schemeClr val="accent2"/>
            </a:solidFill>
          </a:ln>
        </p:spPr>
        <p:txBody>
          <a:bodyPr wrap="none">
            <a:spAutoFit/>
          </a:bodyPr>
          <a:lstStyle/>
          <a:p>
            <a:r>
              <a:rPr lang="en-US" altLang="zh-CN" sz="3400" b="1" dirty="0">
                <a:solidFill>
                  <a:schemeClr val="accent6">
                    <a:lumMod val="50000"/>
                  </a:schemeClr>
                </a:solidFill>
              </a:rPr>
              <a:t>Goal of This Tutorial: A Brief Overview of NAS </a:t>
            </a:r>
            <a:endParaRPr lang="zh-CN" altLang="en-US" sz="3400" b="1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5722" y="955747"/>
            <a:ext cx="10971383" cy="5359400"/>
          </a:xfrm>
        </p:spPr>
        <p:txBody>
          <a:bodyPr/>
          <a:lstStyle/>
          <a:p>
            <a:r>
              <a:rPr lang="en-US" altLang="zh-CN" sz="2600" b="1" dirty="0" err="1">
                <a:solidFill>
                  <a:schemeClr val="bg1">
                    <a:lumMod val="65000"/>
                  </a:schemeClr>
                </a:solidFill>
              </a:rPr>
              <a:t>AutoDL</a:t>
            </a:r>
            <a:r>
              <a:rPr lang="zh-CN" altLang="en-US" sz="2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600" b="1" dirty="0">
                <a:solidFill>
                  <a:schemeClr val="bg1">
                    <a:lumMod val="65000"/>
                  </a:schemeClr>
                </a:solidFill>
              </a:rPr>
              <a:t>and NAS</a:t>
            </a:r>
          </a:p>
          <a:p>
            <a:r>
              <a:rPr lang="en-US" altLang="zh-CN" sz="2600" b="1" dirty="0">
                <a:solidFill>
                  <a:schemeClr val="bg1">
                    <a:lumMod val="65000"/>
                  </a:schemeClr>
                </a:solidFill>
              </a:rPr>
              <a:t>NAS with RL</a:t>
            </a:r>
          </a:p>
          <a:p>
            <a:pPr lvl="1"/>
            <a:r>
              <a:rPr lang="en-US" altLang="zh-CN" sz="2200" dirty="0">
                <a:solidFill>
                  <a:schemeClr val="bg1">
                    <a:lumMod val="65000"/>
                  </a:schemeClr>
                </a:solidFill>
              </a:rPr>
              <a:t>NAS with RL </a:t>
            </a:r>
          </a:p>
          <a:p>
            <a:pPr lvl="1"/>
            <a:r>
              <a:rPr lang="en-US" altLang="zh-CN" sz="2200" dirty="0">
                <a:solidFill>
                  <a:schemeClr val="bg1">
                    <a:lumMod val="65000"/>
                  </a:schemeClr>
                </a:solidFill>
              </a:rPr>
              <a:t>NAS-Net </a:t>
            </a:r>
          </a:p>
          <a:p>
            <a:pPr lvl="1"/>
            <a:r>
              <a:rPr lang="en-US" altLang="zh-CN" sz="2200" dirty="0">
                <a:solidFill>
                  <a:schemeClr val="bg1">
                    <a:lumMod val="65000"/>
                  </a:schemeClr>
                </a:solidFill>
              </a:rPr>
              <a:t>Weight sharing mechanism </a:t>
            </a:r>
          </a:p>
          <a:p>
            <a:pPr lvl="1"/>
            <a:r>
              <a:rPr lang="en-US" altLang="zh-CN" sz="2200" i="1" dirty="0">
                <a:solidFill>
                  <a:schemeClr val="bg1">
                    <a:lumMod val="65000"/>
                  </a:schemeClr>
                </a:solidFill>
              </a:rPr>
              <a:t>Our work: Adaptive cross-domain NAS </a:t>
            </a:r>
          </a:p>
          <a:p>
            <a:pPr lvl="1"/>
            <a:r>
              <a:rPr lang="en-US" altLang="zh-CN" sz="2200" i="1" dirty="0">
                <a:solidFill>
                  <a:schemeClr val="bg1">
                    <a:lumMod val="65000"/>
                  </a:schemeClr>
                </a:solidFill>
              </a:rPr>
              <a:t>Our work: </a:t>
            </a:r>
            <a:r>
              <a:rPr lang="en-US" altLang="zh-CN" sz="2200" i="1" dirty="0" err="1">
                <a:solidFill>
                  <a:schemeClr val="bg1">
                    <a:lumMod val="65000"/>
                  </a:schemeClr>
                </a:solidFill>
              </a:rPr>
              <a:t>AutoGAN</a:t>
            </a:r>
            <a:endParaRPr lang="en-US" altLang="zh-CN" sz="2200" i="1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zh-CN" sz="2600" b="1" dirty="0">
                <a:solidFill>
                  <a:schemeClr val="bg1">
                    <a:lumMod val="65000"/>
                  </a:schemeClr>
                </a:solidFill>
              </a:rPr>
              <a:t>Differentiable NAS</a:t>
            </a:r>
          </a:p>
          <a:p>
            <a:pPr lvl="1"/>
            <a:r>
              <a:rPr lang="en-US" altLang="zh-CN" sz="2200" dirty="0">
                <a:solidFill>
                  <a:schemeClr val="bg1">
                    <a:lumMod val="65000"/>
                  </a:schemeClr>
                </a:solidFill>
              </a:rPr>
              <a:t>Architecture embedding method</a:t>
            </a:r>
          </a:p>
          <a:p>
            <a:pPr lvl="1"/>
            <a:r>
              <a:rPr lang="en-US" altLang="zh-CN" sz="2200" dirty="0">
                <a:solidFill>
                  <a:schemeClr val="bg1">
                    <a:lumMod val="65000"/>
                  </a:schemeClr>
                </a:solidFill>
              </a:rPr>
              <a:t>Continuous relaxation of discrete architecture</a:t>
            </a:r>
          </a:p>
          <a:p>
            <a:pPr lvl="1"/>
            <a:r>
              <a:rPr lang="en-US" altLang="zh-CN" sz="2200" i="1" dirty="0">
                <a:solidFill>
                  <a:schemeClr val="bg1">
                    <a:lumMod val="65000"/>
                  </a:schemeClr>
                </a:solidFill>
              </a:rPr>
              <a:t>Our work: NAS-based state-of-the-art image classification model</a:t>
            </a:r>
          </a:p>
          <a:p>
            <a:pPr lvl="1"/>
            <a:r>
              <a:rPr lang="en-US" altLang="zh-CN" sz="2200" i="1" dirty="0">
                <a:solidFill>
                  <a:schemeClr val="bg1">
                    <a:lumMod val="65000"/>
                  </a:schemeClr>
                </a:solidFill>
              </a:rPr>
              <a:t>Our work: Resource-customized NAS</a:t>
            </a:r>
          </a:p>
          <a:p>
            <a:r>
              <a:rPr lang="en-US" altLang="zh-CN" sz="2600" b="1" dirty="0"/>
              <a:t>Greedy NAS</a:t>
            </a:r>
          </a:p>
          <a:p>
            <a:pPr lvl="1"/>
            <a:r>
              <a:rPr lang="en-US" altLang="zh-CN" sz="2200" i="1" dirty="0"/>
              <a:t>Our work: NAS for tree-topology network</a:t>
            </a:r>
            <a:endParaRPr lang="zh-CN" altLang="en-US" sz="2200" i="1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D10ADB55-ED89-494F-84BF-67C5A4A180F1}"/>
              </a:ext>
            </a:extLst>
          </p:cNvPr>
          <p:cNvSpPr/>
          <p:nvPr/>
        </p:nvSpPr>
        <p:spPr>
          <a:xfrm>
            <a:off x="515722" y="266622"/>
            <a:ext cx="6577185" cy="615553"/>
          </a:xfrm>
          <a:prstGeom prst="rect">
            <a:avLst/>
          </a:prstGeom>
          <a:ln w="38100">
            <a:solidFill>
              <a:schemeClr val="accent2"/>
            </a:solidFill>
          </a:ln>
        </p:spPr>
        <p:txBody>
          <a:bodyPr wrap="none">
            <a:spAutoFit/>
          </a:bodyPr>
          <a:lstStyle/>
          <a:p>
            <a:r>
              <a:rPr lang="en-US" altLang="zh-CN" sz="3400" b="1" dirty="0">
                <a:solidFill>
                  <a:schemeClr val="accent6">
                    <a:lumMod val="50000"/>
                  </a:schemeClr>
                </a:solidFill>
              </a:rPr>
              <a:t>Goal: A Brief Overview of NAS </a:t>
            </a:r>
            <a:endParaRPr lang="zh-CN" altLang="en-US" sz="3400" b="1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64860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383284" y="296625"/>
            <a:ext cx="11532259" cy="1348011"/>
          </a:xfrm>
        </p:spPr>
        <p:txBody>
          <a:bodyPr/>
          <a:lstStyle/>
          <a:p>
            <a:r>
              <a:rPr lang="en-US" altLang="zh-CN" dirty="0"/>
              <a:t>Greedy NAS</a:t>
            </a:r>
            <a:br>
              <a:rPr lang="en-US" altLang="zh-CN" dirty="0"/>
            </a:br>
            <a:r>
              <a:rPr lang="en-US" altLang="zh-CN" sz="3000" dirty="0">
                <a:solidFill>
                  <a:srgbClr val="C00000"/>
                </a:solidFill>
              </a:rPr>
              <a:t> - Our Work: </a:t>
            </a:r>
            <a:r>
              <a:rPr lang="en" altLang="zh-CN" sz="3000" dirty="0">
                <a:solidFill>
                  <a:srgbClr val="C00000"/>
                </a:solidFill>
              </a:rPr>
              <a:t>NAS for Tree-Topology Network</a:t>
            </a:r>
            <a:r>
              <a:rPr lang="en-US" altLang="zh-CN" sz="3000" dirty="0">
                <a:solidFill>
                  <a:srgbClr val="C00000"/>
                </a:solidFill>
              </a:rPr>
              <a:t> </a:t>
            </a:r>
            <a:r>
              <a:rPr lang="en-US" altLang="zh-CN" sz="3000" b="0" dirty="0">
                <a:solidFill>
                  <a:srgbClr val="C00000"/>
                </a:solidFill>
              </a:rPr>
              <a:t>(Huang </a:t>
            </a:r>
            <a:r>
              <a:rPr lang="en-US" altLang="zh-CN" sz="3000" b="0" i="1" dirty="0">
                <a:solidFill>
                  <a:srgbClr val="C00000"/>
                </a:solidFill>
              </a:rPr>
              <a:t>et al. </a:t>
            </a:r>
            <a:r>
              <a:rPr lang="en-US" altLang="zh-CN" sz="3000" b="0" dirty="0">
                <a:solidFill>
                  <a:srgbClr val="C00000"/>
                </a:solidFill>
              </a:rPr>
              <a:t>ACM MM’18)</a:t>
            </a:r>
            <a:endParaRPr lang="zh-CN" altLang="en-US" sz="3000" b="0" dirty="0">
              <a:solidFill>
                <a:srgbClr val="C00000"/>
              </a:solidFill>
            </a:endParaRPr>
          </a:p>
        </p:txBody>
      </p:sp>
      <p:pic>
        <p:nvPicPr>
          <p:cNvPr id="13" name="内容占位符 10">
            <a:extLst>
              <a:ext uri="{FF2B5EF4-FFF2-40B4-BE49-F238E27FC236}">
                <a16:creationId xmlns:a16="http://schemas.microsoft.com/office/drawing/2014/main" id="{8B4F105B-04AE-4F75-AB59-484996E32F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3868" y="2734310"/>
            <a:ext cx="4861539" cy="2680028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3424180" y="1984426"/>
            <a:ext cx="5450466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600" dirty="0">
                <a:solidFill>
                  <a:srgbClr val="0070C0"/>
                </a:solidFill>
                <a:latin typeface="Arial" panose="020B0604020202020204" pitchFamily="34" charset="0"/>
                <a:ea typeface="宋体" pitchFamily="2" charset="-122"/>
                <a:cs typeface="Arial" panose="020B0604020202020204" pitchFamily="34" charset="0"/>
              </a:rPr>
              <a:t>Multi-Attribute (Multi-Task) Learning</a:t>
            </a:r>
            <a:endParaRPr lang="zh-CN" altLang="en-US" sz="2600" dirty="0">
              <a:solidFill>
                <a:srgbClr val="0070C0"/>
              </a:solidFill>
              <a:latin typeface="Arial" panose="020B0604020202020204" pitchFamily="34" charset="0"/>
              <a:ea typeface="宋体" pitchFamily="2" charset="-122"/>
              <a:cs typeface="Arial" panose="020B0604020202020204" pitchFamily="34" charset="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D3C6CE4D-2998-4ACA-A699-FDF03F98EF8E}"/>
              </a:ext>
            </a:extLst>
          </p:cNvPr>
          <p:cNvSpPr/>
          <p:nvPr/>
        </p:nvSpPr>
        <p:spPr>
          <a:xfrm>
            <a:off x="1233868" y="5754240"/>
            <a:ext cx="492448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Attributes share representations via tree-topology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78B80528-41FC-41C1-8A30-51851B00BB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7751" y="3309104"/>
            <a:ext cx="2644507" cy="1504634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338612" y="352452"/>
            <a:ext cx="11075622" cy="1348011"/>
          </a:xfrm>
        </p:spPr>
        <p:txBody>
          <a:bodyPr/>
          <a:lstStyle/>
          <a:p>
            <a:r>
              <a:rPr lang="en-US" altLang="zh-CN" dirty="0"/>
              <a:t>Greedy NAS</a:t>
            </a:r>
            <a:br>
              <a:rPr lang="en-US" altLang="zh-CN" dirty="0"/>
            </a:br>
            <a:r>
              <a:rPr lang="en-US" altLang="zh-CN" sz="2800" dirty="0">
                <a:solidFill>
                  <a:srgbClr val="C00000"/>
                </a:solidFill>
              </a:rPr>
              <a:t> - Our Work: </a:t>
            </a:r>
            <a:r>
              <a:rPr lang="en" altLang="zh-CN" sz="2800" dirty="0">
                <a:solidFill>
                  <a:srgbClr val="C00000"/>
                </a:solidFill>
              </a:rPr>
              <a:t>NAS for Tree-Topology Network</a:t>
            </a:r>
            <a:r>
              <a:rPr lang="en-US" altLang="zh-CN" sz="2800" dirty="0">
                <a:solidFill>
                  <a:srgbClr val="C00000"/>
                </a:solidFill>
              </a:rPr>
              <a:t> </a:t>
            </a:r>
            <a:r>
              <a:rPr lang="en-US" altLang="zh-CN" sz="2800" b="0" dirty="0">
                <a:solidFill>
                  <a:srgbClr val="C00000"/>
                </a:solidFill>
              </a:rPr>
              <a:t>(Huang </a:t>
            </a:r>
            <a:r>
              <a:rPr lang="en-US" altLang="zh-CN" sz="2800" b="0" i="1" dirty="0">
                <a:solidFill>
                  <a:srgbClr val="C00000"/>
                </a:solidFill>
              </a:rPr>
              <a:t>et al. </a:t>
            </a:r>
            <a:r>
              <a:rPr lang="en-US" altLang="zh-CN" sz="2800" b="0" dirty="0">
                <a:solidFill>
                  <a:srgbClr val="C00000"/>
                </a:solidFill>
              </a:rPr>
              <a:t>ACM MM’18)</a:t>
            </a:r>
            <a:endParaRPr lang="zh-CN" altLang="en-US" sz="2600" b="0" dirty="0">
              <a:solidFill>
                <a:srgbClr val="C00000"/>
              </a:solidFill>
            </a:endParaRP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CBD256B0-129F-4DBB-848B-B765E8D348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897" y="2652165"/>
            <a:ext cx="10467281" cy="3552985"/>
          </a:xfrm>
          <a:prstGeom prst="rect">
            <a:avLst/>
          </a:prstGeom>
        </p:spPr>
      </p:pic>
      <p:sp>
        <p:nvSpPr>
          <p:cNvPr id="24" name="矩形 23">
            <a:extLst>
              <a:ext uri="{FF2B5EF4-FFF2-40B4-BE49-F238E27FC236}">
                <a16:creationId xmlns:a16="http://schemas.microsoft.com/office/drawing/2014/main" id="{7D1775F9-FEA7-4151-BE24-6BE2DBDA625A}"/>
              </a:ext>
            </a:extLst>
          </p:cNvPr>
          <p:cNvSpPr/>
          <p:nvPr/>
        </p:nvSpPr>
        <p:spPr>
          <a:xfrm>
            <a:off x="777214" y="2513438"/>
            <a:ext cx="10559964" cy="3691712"/>
          </a:xfrm>
          <a:prstGeom prst="rect">
            <a:avLst/>
          </a:prstGeom>
          <a:noFill/>
          <a:ln w="31750" cmpd="sng"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4E0A30DF-6E64-4099-ABCE-57AF606469F1}"/>
              </a:ext>
            </a:extLst>
          </p:cNvPr>
          <p:cNvSpPr/>
          <p:nvPr/>
        </p:nvSpPr>
        <p:spPr>
          <a:xfrm>
            <a:off x="777214" y="1799176"/>
            <a:ext cx="626011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altLang="zh-CN" sz="2400" b="1" dirty="0">
                <a:solidFill>
                  <a:srgbClr val="0070C0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Idea: Divide-and-Conquer the Search Space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D2978685-63F7-40FD-940F-1E69395843C6}"/>
              </a:ext>
            </a:extLst>
          </p:cNvPr>
          <p:cNvSpPr/>
          <p:nvPr/>
        </p:nvSpPr>
        <p:spPr>
          <a:xfrm>
            <a:off x="7414778" y="3367649"/>
            <a:ext cx="183874" cy="1594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A35163B6-237C-4731-8D55-59BE2A8C35AE}"/>
              </a:ext>
            </a:extLst>
          </p:cNvPr>
          <p:cNvSpPr/>
          <p:nvPr/>
        </p:nvSpPr>
        <p:spPr>
          <a:xfrm>
            <a:off x="7130009" y="1614511"/>
            <a:ext cx="430400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altLang="zh-CN" sz="2400" b="1" dirty="0">
                <a:solidFill>
                  <a:srgbClr val="0070C0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Integrating Different Greedy Strategies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36761E77-1EFA-40B6-88C3-D9F38C08F5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1507" y="2061363"/>
            <a:ext cx="3001170" cy="2896963"/>
          </a:xfrm>
          <a:prstGeom prst="rect">
            <a:avLst/>
          </a:prstGeom>
          <a:ln w="28575">
            <a:noFill/>
          </a:ln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D7D2FD6A-5873-4576-A84F-11065D20AFAE}"/>
              </a:ext>
            </a:extLst>
          </p:cNvPr>
          <p:cNvSpPr/>
          <p:nvPr/>
        </p:nvSpPr>
        <p:spPr>
          <a:xfrm>
            <a:off x="7171002" y="1303768"/>
            <a:ext cx="489202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200" b="1" dirty="0">
                <a:latin typeface="Arial" panose="020B0604020202020204" pitchFamily="34" charset="0"/>
                <a:ea typeface="KaiTi" panose="02010609060101010101" pitchFamily="49" charset="-122"/>
                <a:cs typeface="Arial" panose="020B0604020202020204" pitchFamily="34" charset="0"/>
              </a:rPr>
              <a:t>Tree-Topology—Reasonable Hierarchical Grouping of Attributes</a:t>
            </a:r>
            <a:endParaRPr lang="en-US" sz="2200" b="1" dirty="0">
              <a:latin typeface="Arial" panose="020B0604020202020204" pitchFamily="34" charset="0"/>
              <a:ea typeface="KaiTi" panose="02010609060101010101" pitchFamily="49" charset="-122"/>
              <a:cs typeface="Arial" panose="020B0604020202020204" pitchFamily="34" charset="0"/>
            </a:endParaRPr>
          </a:p>
        </p:txBody>
      </p:sp>
      <p:cxnSp>
        <p:nvCxnSpPr>
          <p:cNvPr id="6" name="直接连接符 5"/>
          <p:cNvCxnSpPr>
            <a:cxnSpLocks/>
          </p:cNvCxnSpPr>
          <p:nvPr/>
        </p:nvCxnSpPr>
        <p:spPr>
          <a:xfrm flipV="1">
            <a:off x="7094741" y="1408386"/>
            <a:ext cx="40134" cy="518203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内容占位符 3">
            <a:extLst>
              <a:ext uri="{FF2B5EF4-FFF2-40B4-BE49-F238E27FC236}">
                <a16:creationId xmlns:a16="http://schemas.microsoft.com/office/drawing/2014/main" id="{2141AC37-A100-480B-9799-331C40A77A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1280"/>
          <a:stretch/>
        </p:blipFill>
        <p:spPr>
          <a:xfrm>
            <a:off x="863264" y="3440559"/>
            <a:ext cx="4804978" cy="2453114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2A3B464A-ADF6-44F2-BE82-23AB14AE8157}"/>
              </a:ext>
            </a:extLst>
          </p:cNvPr>
          <p:cNvSpPr/>
          <p:nvPr/>
        </p:nvSpPr>
        <p:spPr>
          <a:xfrm>
            <a:off x="439992" y="2834313"/>
            <a:ext cx="5787610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>
                <a:solidFill>
                  <a:srgbClr val="C00000"/>
                </a:solidFill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1 GPU</a:t>
            </a:r>
            <a:r>
              <a:rPr lang="zh-CN" altLang="en-US" sz="2200" dirty="0">
                <a:solidFill>
                  <a:srgbClr val="C00000"/>
                </a:solidFill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 * </a:t>
            </a:r>
            <a:r>
              <a:rPr lang="en-US" sz="2200" dirty="0">
                <a:solidFill>
                  <a:srgbClr val="C00000"/>
                </a:solidFill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2 days</a:t>
            </a:r>
            <a:r>
              <a:rPr lang="zh-CN" altLang="en-US" sz="2200" dirty="0">
                <a:solidFill>
                  <a:srgbClr val="C00000"/>
                </a:solidFill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2200" dirty="0">
                <a:solidFill>
                  <a:srgbClr val="C00000"/>
                </a:solidFill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on </a:t>
            </a:r>
            <a:r>
              <a:rPr lang="en-US" sz="22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CelebA</a:t>
            </a:r>
            <a:r>
              <a:rPr 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 (180,000</a:t>
            </a:r>
            <a:r>
              <a:rPr lang="en-US" altLang="zh-CN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 images</a:t>
            </a:r>
            <a:r>
              <a:rPr 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)</a:t>
            </a:r>
            <a:endParaRPr lang="en-US" sz="22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4A31B87-8DDB-4EF3-BF94-5D8D136B0B1E}"/>
              </a:ext>
            </a:extLst>
          </p:cNvPr>
          <p:cNvSpPr/>
          <p:nvPr/>
        </p:nvSpPr>
        <p:spPr>
          <a:xfrm>
            <a:off x="443153" y="2177166"/>
            <a:ext cx="629210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>
                <a:solidFill>
                  <a:srgbClr val="C00000"/>
                </a:solidFill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1 GPU </a:t>
            </a:r>
            <a:r>
              <a:rPr lang="zh-CN" altLang="en-US" sz="2200" dirty="0">
                <a:solidFill>
                  <a:srgbClr val="C00000"/>
                </a:solidFill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* </a:t>
            </a:r>
            <a:r>
              <a:rPr lang="en-US" sz="2200" dirty="0">
                <a:solidFill>
                  <a:srgbClr val="C00000"/>
                </a:solidFill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1 day on </a:t>
            </a:r>
            <a:r>
              <a:rPr lang="en-US" sz="22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LFWA</a:t>
            </a:r>
            <a:r>
              <a:rPr 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 (6,000 images)</a:t>
            </a:r>
          </a:p>
          <a:p>
            <a:r>
              <a:rPr 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	            </a:t>
            </a:r>
            <a:r>
              <a:rPr lang="en-US" sz="2200" dirty="0">
                <a:solidFill>
                  <a:srgbClr val="C00000"/>
                </a:solidFill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on</a:t>
            </a:r>
            <a:r>
              <a:rPr 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sz="22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Market-1501</a:t>
            </a:r>
            <a:r>
              <a:rPr 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 (17,000</a:t>
            </a:r>
            <a:r>
              <a:rPr lang="en-US" altLang="zh-CN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 images</a:t>
            </a:r>
            <a:r>
              <a:rPr 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)</a:t>
            </a:r>
            <a:endParaRPr lang="en-US" sz="22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242D4426-F5D3-40E7-AF04-9878027DA62C}"/>
              </a:ext>
            </a:extLst>
          </p:cNvPr>
          <p:cNvSpPr/>
          <p:nvPr/>
        </p:nvSpPr>
        <p:spPr>
          <a:xfrm>
            <a:off x="443153" y="1746664"/>
            <a:ext cx="19816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Search Cost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34B8034C-B651-4776-BD08-68BC3C34AA6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099133" y="5724497"/>
            <a:ext cx="560730" cy="12834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>
            <a:extLst>
              <a:ext uri="{FF2B5EF4-FFF2-40B4-BE49-F238E27FC236}">
                <a16:creationId xmlns:a16="http://schemas.microsoft.com/office/drawing/2014/main" id="{85651ABA-AC17-4AE8-9184-1452B389D2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6133" y="4958326"/>
            <a:ext cx="4131918" cy="1701378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1550739" y="6069032"/>
            <a:ext cx="5083443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200" dirty="0"/>
              <a:t>Significantly better than random search</a:t>
            </a:r>
            <a:endParaRPr lang="zh-CN" altLang="en-US" sz="2200" dirty="0"/>
          </a:p>
        </p:txBody>
      </p:sp>
      <p:sp>
        <p:nvSpPr>
          <p:cNvPr id="15" name="标题 1">
            <a:extLst>
              <a:ext uri="{FF2B5EF4-FFF2-40B4-BE49-F238E27FC236}">
                <a16:creationId xmlns:a16="http://schemas.microsoft.com/office/drawing/2014/main" id="{99598013-26A6-5941-ACD0-FD28432771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272" y="185040"/>
            <a:ext cx="11075622" cy="1348011"/>
          </a:xfrm>
        </p:spPr>
        <p:txBody>
          <a:bodyPr/>
          <a:lstStyle/>
          <a:p>
            <a:r>
              <a:rPr lang="en-US" altLang="zh-CN" dirty="0"/>
              <a:t>Greedy NAS</a:t>
            </a:r>
            <a:br>
              <a:rPr lang="en-US" altLang="zh-CN" dirty="0"/>
            </a:br>
            <a:r>
              <a:rPr lang="en-US" altLang="zh-CN" sz="2800" dirty="0">
                <a:solidFill>
                  <a:srgbClr val="C00000"/>
                </a:solidFill>
              </a:rPr>
              <a:t> - Our Work: </a:t>
            </a:r>
            <a:r>
              <a:rPr lang="en" altLang="zh-CN" sz="2800" dirty="0">
                <a:solidFill>
                  <a:srgbClr val="C00000"/>
                </a:solidFill>
              </a:rPr>
              <a:t>NAS for Tree-Topology Network</a:t>
            </a:r>
            <a:r>
              <a:rPr lang="en-US" altLang="zh-CN" sz="2800" dirty="0">
                <a:solidFill>
                  <a:srgbClr val="C00000"/>
                </a:solidFill>
              </a:rPr>
              <a:t> </a:t>
            </a:r>
            <a:r>
              <a:rPr lang="en-US" altLang="zh-CN" sz="2800" b="0" dirty="0">
                <a:solidFill>
                  <a:srgbClr val="C00000"/>
                </a:solidFill>
              </a:rPr>
              <a:t>(Huang </a:t>
            </a:r>
            <a:r>
              <a:rPr lang="en-US" altLang="zh-CN" sz="2800" b="0" i="1" dirty="0">
                <a:solidFill>
                  <a:srgbClr val="C00000"/>
                </a:solidFill>
              </a:rPr>
              <a:t>et al. </a:t>
            </a:r>
            <a:r>
              <a:rPr lang="en-US" altLang="zh-CN" sz="2800" b="0" dirty="0">
                <a:solidFill>
                  <a:srgbClr val="C00000"/>
                </a:solidFill>
              </a:rPr>
              <a:t>ACM MM’18)</a:t>
            </a:r>
            <a:endParaRPr lang="zh-CN" altLang="en-US" sz="2600" b="0" dirty="0">
              <a:solidFill>
                <a:srgbClr val="C00000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9CF1C3-6D1D-45BA-829E-82E76C71F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References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2A27884-E604-47BA-B820-60B3838FE2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8273" y="1369513"/>
            <a:ext cx="10538948" cy="4899025"/>
          </a:xfrm>
        </p:spPr>
        <p:txBody>
          <a:bodyPr>
            <a:noAutofit/>
          </a:bodyPr>
          <a:lstStyle/>
          <a:p>
            <a:pPr marL="0" indent="0">
              <a:spcBef>
                <a:spcPts val="600"/>
              </a:spcBef>
              <a:buNone/>
            </a:pPr>
            <a:r>
              <a:rPr lang="en-US" sz="1800" dirty="0">
                <a:latin typeface="+mn-lt"/>
              </a:rPr>
              <a:t>1. B </a:t>
            </a:r>
            <a:r>
              <a:rPr lang="en-US" sz="1800" dirty="0" err="1">
                <a:latin typeface="+mn-lt"/>
              </a:rPr>
              <a:t>Zoph</a:t>
            </a:r>
            <a:r>
              <a:rPr lang="en-US" sz="1800" dirty="0">
                <a:latin typeface="+mn-lt"/>
              </a:rPr>
              <a:t> and QV Le. Neural Architecture Search with Reinforcement Learning. In ICLR, 2017.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800" dirty="0">
                <a:latin typeface="+mn-lt"/>
              </a:rPr>
              <a:t>2. B </a:t>
            </a:r>
            <a:r>
              <a:rPr lang="en-US" sz="1800" dirty="0" err="1">
                <a:latin typeface="+mn-lt"/>
              </a:rPr>
              <a:t>Zoph</a:t>
            </a:r>
            <a:r>
              <a:rPr lang="en-US" sz="1800" dirty="0">
                <a:latin typeface="+mn-lt"/>
              </a:rPr>
              <a:t> et al. Learning Transferable Architectures for Scalable Image Recognition. In CVPR, 2018.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800" dirty="0">
                <a:latin typeface="+mn-lt"/>
              </a:rPr>
              <a:t>3. H Pham et al. Efficient Neural Architecture Search via Parameter Sharing. In ICML, 2018.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800" dirty="0">
                <a:latin typeface="+mn-lt"/>
              </a:rPr>
              <a:t>4. Z Cheng et al. Learning to Transfer: Generalizable Attribute Learning with Multitask Neural Model Search. In ACM MM, 2018.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800" dirty="0">
                <a:latin typeface="+mn-lt"/>
              </a:rPr>
              <a:t>5. Wang H, Huan J. AGAN: Towards Automated Design of Generative Adversarial Networks. arXiv:1906.11080, 2019.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800" dirty="0">
                <a:latin typeface="+mn-lt"/>
              </a:rPr>
              <a:t>6. R Luo et al. Neural Architecture Optimization. In </a:t>
            </a:r>
            <a:r>
              <a:rPr lang="en-US" altLang="zh-CN" sz="1800" dirty="0">
                <a:latin typeface="+mn-lt"/>
              </a:rPr>
              <a:t>NIPS, 2018.</a:t>
            </a:r>
            <a:endParaRPr lang="en-US" sz="1800" dirty="0">
              <a:latin typeface="+mn-lt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sz="1800" dirty="0">
                <a:latin typeface="+mn-lt"/>
              </a:rPr>
              <a:t>7. H Liu et al. Darts: Differentiable Architecture Search. In ICLR, 2019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800" dirty="0">
                <a:latin typeface="+mn-lt"/>
              </a:rPr>
              <a:t>8. S Huang et al. GNAS: A Greedy Neural Architecture Search Method for Multi-Attribute Learning. </a:t>
            </a:r>
            <a:r>
              <a:rPr lang="en-US" sz="1800" dirty="0"/>
              <a:t>In ACM MM, 2018.</a:t>
            </a:r>
          </a:p>
          <a:p>
            <a:pPr marL="0" indent="0">
              <a:spcBef>
                <a:spcPts val="600"/>
              </a:spcBef>
              <a:buNone/>
            </a:pPr>
            <a:endParaRPr lang="en-US" sz="1800" dirty="0">
              <a:latin typeface="+mn-lt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262EAC1-A31D-714E-BD7E-A10C9CB73B62}"/>
              </a:ext>
            </a:extLst>
          </p:cNvPr>
          <p:cNvSpPr/>
          <p:nvPr/>
        </p:nvSpPr>
        <p:spPr>
          <a:xfrm>
            <a:off x="3216165" y="4989222"/>
            <a:ext cx="5969876" cy="1677382"/>
          </a:xfrm>
          <a:prstGeom prst="rect">
            <a:avLst/>
          </a:prstGeom>
          <a:ln w="28575"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" altLang="zh-CN" sz="2200" b="1" dirty="0">
                <a:solidFill>
                  <a:srgbClr val="0070C0"/>
                </a:solidFill>
              </a:rPr>
              <a:t>Dr. </a:t>
            </a:r>
            <a:r>
              <a:rPr lang="en" altLang="zh-CN" sz="2200" b="1" dirty="0" err="1">
                <a:solidFill>
                  <a:srgbClr val="0070C0"/>
                </a:solidFill>
              </a:rPr>
              <a:t>Siyu</a:t>
            </a:r>
            <a:r>
              <a:rPr lang="en" altLang="zh-CN" sz="2200" b="1" dirty="0">
                <a:solidFill>
                  <a:srgbClr val="0070C0"/>
                </a:solidFill>
              </a:rPr>
              <a:t> Huang</a:t>
            </a:r>
          </a:p>
          <a:p>
            <a:pPr>
              <a:spcBef>
                <a:spcPts val="600"/>
              </a:spcBef>
            </a:pPr>
            <a:r>
              <a:rPr lang="en-US" altLang="zh-CN" sz="2200" dirty="0">
                <a:solidFill>
                  <a:srgbClr val="0070C0"/>
                </a:solidFill>
              </a:rPr>
              <a:t>Baidu Research</a:t>
            </a:r>
          </a:p>
          <a:p>
            <a:pPr>
              <a:spcBef>
                <a:spcPts val="600"/>
              </a:spcBef>
            </a:pPr>
            <a:r>
              <a:rPr lang="en-US" altLang="zh-CN" sz="2200" dirty="0" err="1">
                <a:solidFill>
                  <a:srgbClr val="0070C0"/>
                </a:solidFill>
              </a:rPr>
              <a:t>huangsiyu@baidu.com</a:t>
            </a:r>
            <a:endParaRPr lang="en" altLang="zh-CN" sz="2200" b="1" dirty="0">
              <a:solidFill>
                <a:srgbClr val="0070C0"/>
              </a:solidFill>
            </a:endParaRPr>
          </a:p>
          <a:p>
            <a:pPr>
              <a:spcBef>
                <a:spcPts val="600"/>
              </a:spcBef>
            </a:pPr>
            <a:r>
              <a:rPr lang="en" altLang="zh-CN" sz="2200" dirty="0">
                <a:solidFill>
                  <a:srgbClr val="0070C0"/>
                </a:solidFill>
              </a:rPr>
              <a:t>Homepage: https://</a:t>
            </a:r>
            <a:r>
              <a:rPr lang="en" altLang="zh-CN" sz="2200" dirty="0" err="1">
                <a:solidFill>
                  <a:srgbClr val="0070C0"/>
                </a:solidFill>
              </a:rPr>
              <a:t>siyuhuang.github.io</a:t>
            </a:r>
            <a:r>
              <a:rPr lang="en" altLang="zh-CN" sz="2200" dirty="0">
                <a:solidFill>
                  <a:srgbClr val="0070C0"/>
                </a:solidFill>
              </a:rPr>
              <a:t>/</a:t>
            </a:r>
            <a:endParaRPr lang="en-US" altLang="zh-CN" sz="22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18412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8E9A5B0-9DAD-4F00-A137-B26BE7C31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Automated Deep Learning (</a:t>
            </a:r>
            <a:r>
              <a:rPr lang="en-US" dirty="0" err="1"/>
              <a:t>Auto</a:t>
            </a:r>
            <a:r>
              <a:rPr lang="en-US" altLang="zh-CN" dirty="0" err="1"/>
              <a:t>D</a:t>
            </a:r>
            <a:r>
              <a:rPr lang="en-US" dirty="0" err="1"/>
              <a:t>L</a:t>
            </a:r>
            <a:r>
              <a:rPr lang="en-US" dirty="0"/>
              <a:t>)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BB20B868-60C5-4AD1-B19A-79A9573D016D}"/>
              </a:ext>
            </a:extLst>
          </p:cNvPr>
          <p:cNvSpPr txBox="1">
            <a:spLocks/>
          </p:cNvSpPr>
          <p:nvPr/>
        </p:nvSpPr>
        <p:spPr>
          <a:xfrm>
            <a:off x="1038395" y="2592791"/>
            <a:ext cx="4418351" cy="22055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>
              <a:latin typeface="Arial" panose="020B0604020202020204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BF86BDC0-6E9D-43CF-BC84-21290F0D3E76}"/>
              </a:ext>
            </a:extLst>
          </p:cNvPr>
          <p:cNvSpPr txBox="1">
            <a:spLocks/>
          </p:cNvSpPr>
          <p:nvPr/>
        </p:nvSpPr>
        <p:spPr>
          <a:xfrm>
            <a:off x="838200" y="1765948"/>
            <a:ext cx="10965426" cy="15918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61010255-FE25-405A-A93C-F6B4C4D3A8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8286" y="3801540"/>
            <a:ext cx="2243399" cy="32404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588955B-A9FE-4A6A-91BA-506784D0BA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97509" y="3173526"/>
            <a:ext cx="2984176" cy="627304"/>
          </a:xfrm>
          <a:prstGeom prst="rect">
            <a:avLst/>
          </a:prstGeom>
        </p:spPr>
      </p:pic>
      <p:pic>
        <p:nvPicPr>
          <p:cNvPr id="11" name="Picture 6" descr="drawing">
            <a:extLst>
              <a:ext uri="{FF2B5EF4-FFF2-40B4-BE49-F238E27FC236}">
                <a16:creationId xmlns:a16="http://schemas.microsoft.com/office/drawing/2014/main" id="{20D937F7-7FCE-456B-85AB-626F76C5E5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5141" y="4672627"/>
            <a:ext cx="2531414" cy="827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2682EEE6-41D7-441C-B297-AED06CBD30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68198" y="1888353"/>
            <a:ext cx="2713487" cy="724624"/>
          </a:xfrm>
          <a:prstGeom prst="rect">
            <a:avLst/>
          </a:prstGeom>
        </p:spPr>
      </p:pic>
      <p:sp>
        <p:nvSpPr>
          <p:cNvPr id="14" name="内容占位符 2">
            <a:extLst>
              <a:ext uri="{FF2B5EF4-FFF2-40B4-BE49-F238E27FC236}">
                <a16:creationId xmlns:a16="http://schemas.microsoft.com/office/drawing/2014/main" id="{0C082F7E-0D93-4312-A0EB-035ADD8A332F}"/>
              </a:ext>
            </a:extLst>
          </p:cNvPr>
          <p:cNvSpPr txBox="1">
            <a:spLocks/>
          </p:cNvSpPr>
          <p:nvPr/>
        </p:nvSpPr>
        <p:spPr bwMode="auto">
          <a:xfrm>
            <a:off x="610315" y="1341449"/>
            <a:ext cx="8324811" cy="4899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82158" tIns="41079" rIns="82158" bIns="41079" numCol="1" anchor="t" anchorCtr="0" compatLnSpc="1">
            <a:prstTxWarp prst="textNoShape">
              <a:avLst/>
            </a:prstTxWarp>
          </a:bodyPr>
          <a:lstStyle>
            <a:lvl1pPr marL="308139" indent="-308139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000">
                <a:solidFill>
                  <a:schemeClr val="tx1"/>
                </a:solidFill>
                <a:latin typeface="+mj-lt"/>
                <a:ea typeface="DengXian" panose="02010600030101010101" pitchFamily="2" charset="-122"/>
                <a:cs typeface="+mn-cs"/>
              </a:defRPr>
            </a:lvl1pPr>
            <a:lvl2pPr marL="667637" indent="-256783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500">
                <a:solidFill>
                  <a:schemeClr val="tx1"/>
                </a:solidFill>
                <a:latin typeface="+mj-lt"/>
                <a:ea typeface="DengXian" panose="02010600030101010101" pitchFamily="2" charset="-122"/>
              </a:defRPr>
            </a:lvl2pPr>
            <a:lvl3pPr marL="1027135" indent="-205429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chemeClr val="tx1"/>
                </a:solidFill>
                <a:latin typeface="+mj-lt"/>
                <a:ea typeface="DengXian" panose="02010600030101010101" pitchFamily="2" charset="-122"/>
              </a:defRPr>
            </a:lvl3pPr>
            <a:lvl4pPr marL="1437990" indent="-205429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500">
                <a:solidFill>
                  <a:schemeClr val="tx1"/>
                </a:solidFill>
                <a:latin typeface="+mj-lt"/>
                <a:ea typeface="DengXian" panose="02010600030101010101" pitchFamily="2" charset="-122"/>
              </a:defRPr>
            </a:lvl4pPr>
            <a:lvl5pPr marL="1848839" indent="-205429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j-lt"/>
                <a:ea typeface="DengXian" panose="02010600030101010101" pitchFamily="2" charset="-122"/>
              </a:defRPr>
            </a:lvl5pPr>
            <a:lvl6pPr marL="2259691" indent="-205429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6pPr>
            <a:lvl7pPr marL="2670545" indent="-205429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7pPr>
            <a:lvl8pPr marL="3081399" indent="-205429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8pPr>
            <a:lvl9pPr marL="3492252" indent="-205429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kumimoji="1" lang="en-US" altLang="zh-CN" b="1" kern="0" dirty="0" err="1"/>
              <a:t>AutoDL</a:t>
            </a:r>
            <a:r>
              <a:rPr kumimoji="1" lang="en-US" altLang="zh-CN" b="1" kern="0" dirty="0"/>
              <a:t>: Automation of DL Pipelines</a:t>
            </a:r>
          </a:p>
          <a:p>
            <a:pPr lvl="1"/>
            <a:r>
              <a:rPr kumimoji="1" lang="en-US" altLang="zh-CN" kern="0" dirty="0"/>
              <a:t>Accelerate DL research and industrial applications</a:t>
            </a:r>
            <a:endParaRPr kumimoji="1" lang="zh-CN" altLang="en-US" kern="0" dirty="0"/>
          </a:p>
          <a:p>
            <a:pPr lvl="1"/>
            <a:r>
              <a:rPr kumimoji="1" lang="en-US" altLang="zh-CN" kern="0" dirty="0"/>
              <a:t>Benefit communities other than DL </a:t>
            </a:r>
            <a:r>
              <a:rPr lang="en" altLang="zh-CN" dirty="0"/>
              <a:t>professionals </a:t>
            </a:r>
            <a:r>
              <a:rPr kumimoji="1" lang="en-US" altLang="zh-CN" kern="0" dirty="0"/>
              <a:t>Efficiently</a:t>
            </a:r>
          </a:p>
          <a:p>
            <a:pPr marL="410854" lvl="1" indent="0">
              <a:buNone/>
            </a:pPr>
            <a:endParaRPr kumimoji="1" lang="zh-CN" altLang="en-US" kern="0" dirty="0"/>
          </a:p>
        </p:txBody>
      </p:sp>
      <p:sp>
        <p:nvSpPr>
          <p:cNvPr id="15" name="内容占位符 2">
            <a:extLst>
              <a:ext uri="{FF2B5EF4-FFF2-40B4-BE49-F238E27FC236}">
                <a16:creationId xmlns:a16="http://schemas.microsoft.com/office/drawing/2014/main" id="{0C082F7E-0D93-4312-A0EB-035ADD8A332F}"/>
              </a:ext>
            </a:extLst>
          </p:cNvPr>
          <p:cNvSpPr txBox="1">
            <a:spLocks/>
          </p:cNvSpPr>
          <p:nvPr/>
        </p:nvSpPr>
        <p:spPr bwMode="auto">
          <a:xfrm>
            <a:off x="610315" y="3439820"/>
            <a:ext cx="10971383" cy="29163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82158" tIns="41079" rIns="82158" bIns="41079" numCol="1" anchor="t" anchorCtr="0" compatLnSpc="1">
            <a:prstTxWarp prst="textNoShape">
              <a:avLst/>
            </a:prstTxWarp>
          </a:bodyPr>
          <a:lstStyle>
            <a:lvl1pPr marL="308139" indent="-308139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000">
                <a:solidFill>
                  <a:schemeClr val="tx1"/>
                </a:solidFill>
                <a:latin typeface="+mj-lt"/>
                <a:ea typeface="DengXian" panose="02010600030101010101" pitchFamily="2" charset="-122"/>
                <a:cs typeface="+mn-cs"/>
              </a:defRPr>
            </a:lvl1pPr>
            <a:lvl2pPr marL="667637" indent="-256783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500">
                <a:solidFill>
                  <a:schemeClr val="tx1"/>
                </a:solidFill>
                <a:latin typeface="+mj-lt"/>
                <a:ea typeface="DengXian" panose="02010600030101010101" pitchFamily="2" charset="-122"/>
              </a:defRPr>
            </a:lvl2pPr>
            <a:lvl3pPr marL="1027135" indent="-205429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chemeClr val="tx1"/>
                </a:solidFill>
                <a:latin typeface="+mj-lt"/>
                <a:ea typeface="DengXian" panose="02010600030101010101" pitchFamily="2" charset="-122"/>
              </a:defRPr>
            </a:lvl3pPr>
            <a:lvl4pPr marL="1437990" indent="-205429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500">
                <a:solidFill>
                  <a:schemeClr val="tx1"/>
                </a:solidFill>
                <a:latin typeface="+mj-lt"/>
                <a:ea typeface="DengXian" panose="02010600030101010101" pitchFamily="2" charset="-122"/>
              </a:defRPr>
            </a:lvl4pPr>
            <a:lvl5pPr marL="1848839" indent="-205429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j-lt"/>
                <a:ea typeface="DengXian" panose="02010600030101010101" pitchFamily="2" charset="-122"/>
              </a:defRPr>
            </a:lvl5pPr>
            <a:lvl6pPr marL="2259691" indent="-205429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6pPr>
            <a:lvl7pPr marL="2670545" indent="-205429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7pPr>
            <a:lvl8pPr marL="3081399" indent="-205429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8pPr>
            <a:lvl9pPr marL="3492252" indent="-205429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kumimoji="1" lang="en-US" altLang="zh-CN" b="1" kern="0" dirty="0" err="1"/>
              <a:t>AutoDL</a:t>
            </a:r>
            <a:r>
              <a:rPr kumimoji="1" lang="en-US" altLang="zh-CN" b="1" kern="0" dirty="0"/>
              <a:t> includes</a:t>
            </a:r>
          </a:p>
          <a:p>
            <a:pPr lvl="1"/>
            <a:r>
              <a:rPr kumimoji="1" lang="en-US" altLang="zh-CN" kern="0" dirty="0"/>
              <a:t>Automated data preprocessing and cleansing</a:t>
            </a:r>
          </a:p>
          <a:p>
            <a:pPr lvl="1"/>
            <a:r>
              <a:rPr kumimoji="1" lang="en-US" altLang="zh-CN" kern="0" dirty="0"/>
              <a:t>Automated model selection</a:t>
            </a:r>
          </a:p>
          <a:p>
            <a:pPr lvl="1"/>
            <a:r>
              <a:rPr kumimoji="1" lang="en-US" altLang="zh-CN" kern="0" dirty="0"/>
              <a:t>Automated hyperparameter optimization</a:t>
            </a:r>
          </a:p>
          <a:p>
            <a:pPr lvl="1"/>
            <a:r>
              <a:rPr kumimoji="1" lang="en-US" altLang="zh-CN" b="1" kern="0" dirty="0">
                <a:solidFill>
                  <a:srgbClr val="C00000"/>
                </a:solidFill>
              </a:rPr>
              <a:t>Neural architecture search</a:t>
            </a:r>
          </a:p>
          <a:p>
            <a:pPr lvl="1"/>
            <a:r>
              <a:rPr kumimoji="1" lang="en-US" altLang="zh-CN" kern="0" dirty="0"/>
              <a:t>……</a:t>
            </a:r>
            <a:endParaRPr kumimoji="1" lang="zh-CN" altLang="en-US" kern="0" dirty="0"/>
          </a:p>
        </p:txBody>
      </p:sp>
    </p:spTree>
    <p:extLst>
      <p:ext uri="{BB962C8B-B14F-4D97-AF65-F5344CB8AC3E}">
        <p14:creationId xmlns:p14="http://schemas.microsoft.com/office/powerpoint/2010/main" val="18771318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Neural Architecture Search (NAS)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0634" y="1404715"/>
            <a:ext cx="7116000" cy="4899025"/>
          </a:xfrm>
        </p:spPr>
        <p:txBody>
          <a:bodyPr/>
          <a:lstStyle/>
          <a:p>
            <a:r>
              <a:rPr lang="en-US" altLang="zh-CN" b="1" dirty="0">
                <a:latin typeface="+mn-lt"/>
              </a:rPr>
              <a:t>NAS:  The automated design of neural network architectures</a:t>
            </a:r>
          </a:p>
          <a:p>
            <a:pPr lvl="1"/>
            <a:r>
              <a:rPr lang="en-US" altLang="zh-CN" dirty="0">
                <a:latin typeface="+mn-lt"/>
              </a:rPr>
              <a:t>Expensive black-box optimization problem</a:t>
            </a:r>
          </a:p>
          <a:p>
            <a:pPr lvl="1"/>
            <a:endParaRPr lang="en-US" altLang="zh-CN" dirty="0">
              <a:latin typeface="+mn-lt"/>
            </a:endParaRPr>
          </a:p>
          <a:p>
            <a:r>
              <a:rPr lang="en-US" altLang="zh-CN" b="1" dirty="0">
                <a:latin typeface="+mn-lt"/>
              </a:rPr>
              <a:t>Current mainstream NAS methods:</a:t>
            </a:r>
          </a:p>
          <a:p>
            <a:pPr lvl="1"/>
            <a:r>
              <a:rPr lang="en-US" altLang="zh-CN" dirty="0">
                <a:latin typeface="+mn-lt"/>
              </a:rPr>
              <a:t>Random/Grid Search</a:t>
            </a:r>
          </a:p>
          <a:p>
            <a:pPr lvl="1"/>
            <a:r>
              <a:rPr lang="en-US" altLang="zh-CN" dirty="0">
                <a:latin typeface="+mn-lt"/>
              </a:rPr>
              <a:t>Bayesian Optimization (BO)</a:t>
            </a:r>
          </a:p>
          <a:p>
            <a:pPr lvl="1"/>
            <a:r>
              <a:rPr lang="en-US" altLang="zh-CN" dirty="0">
                <a:latin typeface="+mn-lt"/>
              </a:rPr>
              <a:t>Evolutionary Algorithm (EA)</a:t>
            </a:r>
          </a:p>
          <a:p>
            <a:pPr lvl="1"/>
            <a:r>
              <a:rPr lang="en-US" altLang="zh-CN" b="1" dirty="0">
                <a:solidFill>
                  <a:srgbClr val="C00000"/>
                </a:solidFill>
                <a:latin typeface="+mn-lt"/>
              </a:rPr>
              <a:t>Reinforcement Learning (RL)</a:t>
            </a:r>
          </a:p>
          <a:p>
            <a:pPr lvl="1"/>
            <a:r>
              <a:rPr lang="en-US" altLang="zh-CN" b="1" dirty="0">
                <a:solidFill>
                  <a:srgbClr val="C00000"/>
                </a:solidFill>
                <a:latin typeface="+mn-lt"/>
              </a:rPr>
              <a:t>Differentiable NAS</a:t>
            </a:r>
            <a:endParaRPr lang="zh-CN" altLang="en-US" b="1" dirty="0">
              <a:solidFill>
                <a:srgbClr val="C00000"/>
              </a:solidFill>
              <a:latin typeface="+mn-lt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2CCA2D1-D3E8-4DE1-9DF5-3E6B801D7243}"/>
              </a:ext>
            </a:extLst>
          </p:cNvPr>
          <p:cNvSpPr/>
          <p:nvPr/>
        </p:nvSpPr>
        <p:spPr>
          <a:xfrm>
            <a:off x="8962440" y="5853499"/>
            <a:ext cx="2324674" cy="3539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700" i="1" dirty="0" err="1">
                <a:latin typeface="Arial" panose="020B0604020202020204" pitchFamily="34" charset="0"/>
                <a:cs typeface="Arial" panose="020B0604020202020204" pitchFamily="34" charset="0"/>
              </a:rPr>
              <a:t>Zoph</a:t>
            </a:r>
            <a:r>
              <a:rPr lang="en-US" sz="1700" i="1" dirty="0">
                <a:latin typeface="Arial" panose="020B0604020202020204" pitchFamily="34" charset="0"/>
                <a:cs typeface="Arial" panose="020B0604020202020204" pitchFamily="34" charset="0"/>
              </a:rPr>
              <a:t> and Le, ICLR’17</a:t>
            </a:r>
          </a:p>
        </p:txBody>
      </p:sp>
      <p:pic>
        <p:nvPicPr>
          <p:cNvPr id="35845" name="Picture 5" descr="F:\download\Conv_Structure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756634" y="1237982"/>
            <a:ext cx="3991571" cy="434801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5722" y="955747"/>
            <a:ext cx="10971383" cy="5359400"/>
          </a:xfrm>
        </p:spPr>
        <p:txBody>
          <a:bodyPr/>
          <a:lstStyle/>
          <a:p>
            <a:r>
              <a:rPr lang="en-US" altLang="zh-CN" sz="2600" b="1" dirty="0" err="1">
                <a:solidFill>
                  <a:schemeClr val="bg1">
                    <a:lumMod val="65000"/>
                  </a:schemeClr>
                </a:solidFill>
              </a:rPr>
              <a:t>AutoDL</a:t>
            </a:r>
            <a:r>
              <a:rPr lang="zh-CN" altLang="en-US" sz="2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2600" b="1" dirty="0">
                <a:solidFill>
                  <a:schemeClr val="bg1">
                    <a:lumMod val="65000"/>
                  </a:schemeClr>
                </a:solidFill>
              </a:rPr>
              <a:t>and NAS</a:t>
            </a:r>
          </a:p>
          <a:p>
            <a:r>
              <a:rPr lang="en-US" altLang="zh-CN" sz="2600" b="1" dirty="0"/>
              <a:t>NAS with RL</a:t>
            </a:r>
          </a:p>
          <a:p>
            <a:pPr lvl="1"/>
            <a:r>
              <a:rPr lang="en-US" altLang="zh-CN" sz="2200" dirty="0"/>
              <a:t>NAS with RL </a:t>
            </a:r>
          </a:p>
          <a:p>
            <a:pPr lvl="1"/>
            <a:r>
              <a:rPr lang="en-US" altLang="zh-CN" sz="2200" dirty="0"/>
              <a:t>NAS-Net </a:t>
            </a:r>
          </a:p>
          <a:p>
            <a:pPr lvl="1"/>
            <a:r>
              <a:rPr lang="en-US" altLang="zh-CN" sz="2200" dirty="0"/>
              <a:t>Weight sharing mechanism </a:t>
            </a:r>
          </a:p>
          <a:p>
            <a:pPr lvl="1"/>
            <a:r>
              <a:rPr lang="en-US" altLang="zh-CN" sz="2200" i="1" dirty="0"/>
              <a:t>Our work: Adaptive cross-domain NAS </a:t>
            </a:r>
          </a:p>
          <a:p>
            <a:pPr lvl="1"/>
            <a:r>
              <a:rPr lang="en-US" altLang="zh-CN" sz="2200" i="1" dirty="0"/>
              <a:t>Our work: </a:t>
            </a:r>
            <a:r>
              <a:rPr lang="en-US" altLang="zh-CN" sz="2200" i="1" dirty="0" err="1"/>
              <a:t>AutoGAN</a:t>
            </a:r>
            <a:endParaRPr lang="en-US" altLang="zh-CN" sz="2200" i="1" dirty="0"/>
          </a:p>
          <a:p>
            <a:r>
              <a:rPr lang="en-US" altLang="zh-CN" sz="2600" b="1" dirty="0">
                <a:solidFill>
                  <a:schemeClr val="bg1">
                    <a:lumMod val="65000"/>
                  </a:schemeClr>
                </a:solidFill>
              </a:rPr>
              <a:t>Differentiable NAS</a:t>
            </a:r>
          </a:p>
          <a:p>
            <a:pPr lvl="1"/>
            <a:r>
              <a:rPr lang="en-US" altLang="zh-CN" sz="2200" dirty="0">
                <a:solidFill>
                  <a:schemeClr val="bg1">
                    <a:lumMod val="65000"/>
                  </a:schemeClr>
                </a:solidFill>
              </a:rPr>
              <a:t>Architecture embedding method</a:t>
            </a:r>
          </a:p>
          <a:p>
            <a:pPr lvl="1"/>
            <a:r>
              <a:rPr lang="en-US" altLang="zh-CN" sz="2200" dirty="0">
                <a:solidFill>
                  <a:schemeClr val="bg1">
                    <a:lumMod val="65000"/>
                  </a:schemeClr>
                </a:solidFill>
              </a:rPr>
              <a:t>Continuous relaxation of discrete architecture</a:t>
            </a:r>
          </a:p>
          <a:p>
            <a:pPr lvl="1"/>
            <a:r>
              <a:rPr lang="en-US" altLang="zh-CN" sz="2200" i="1" dirty="0">
                <a:solidFill>
                  <a:schemeClr val="bg1">
                    <a:lumMod val="65000"/>
                  </a:schemeClr>
                </a:solidFill>
              </a:rPr>
              <a:t>Our work: NAS-based state-of-the-art image classification model</a:t>
            </a:r>
          </a:p>
          <a:p>
            <a:pPr lvl="1"/>
            <a:r>
              <a:rPr lang="en-US" altLang="zh-CN" sz="2200" i="1" dirty="0">
                <a:solidFill>
                  <a:schemeClr val="bg1">
                    <a:lumMod val="65000"/>
                  </a:schemeClr>
                </a:solidFill>
              </a:rPr>
              <a:t>Our work: Resource-customized NAS</a:t>
            </a:r>
          </a:p>
          <a:p>
            <a:r>
              <a:rPr lang="en-US" altLang="zh-CN" sz="2600" b="1" dirty="0">
                <a:solidFill>
                  <a:schemeClr val="bg1">
                    <a:lumMod val="65000"/>
                  </a:schemeClr>
                </a:solidFill>
              </a:rPr>
              <a:t>Greedy NAS</a:t>
            </a:r>
          </a:p>
          <a:p>
            <a:pPr lvl="1"/>
            <a:r>
              <a:rPr lang="en-US" altLang="zh-CN" sz="2200" i="1" dirty="0">
                <a:solidFill>
                  <a:schemeClr val="bg1">
                    <a:lumMod val="65000"/>
                  </a:schemeClr>
                </a:solidFill>
              </a:rPr>
              <a:t>Our work: NAS for tree-topology network</a:t>
            </a:r>
            <a:endParaRPr lang="zh-CN" altLang="en-US" sz="22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D10ADB55-ED89-494F-84BF-67C5A4A180F1}"/>
              </a:ext>
            </a:extLst>
          </p:cNvPr>
          <p:cNvSpPr/>
          <p:nvPr/>
        </p:nvSpPr>
        <p:spPr>
          <a:xfrm>
            <a:off x="515722" y="266622"/>
            <a:ext cx="9818137" cy="615553"/>
          </a:xfrm>
          <a:prstGeom prst="rect">
            <a:avLst/>
          </a:prstGeom>
          <a:ln w="38100">
            <a:solidFill>
              <a:schemeClr val="accent2"/>
            </a:solidFill>
          </a:ln>
        </p:spPr>
        <p:txBody>
          <a:bodyPr wrap="none">
            <a:spAutoFit/>
          </a:bodyPr>
          <a:lstStyle/>
          <a:p>
            <a:r>
              <a:rPr lang="en-US" altLang="zh-CN" sz="3400" b="1" dirty="0">
                <a:solidFill>
                  <a:schemeClr val="accent6">
                    <a:lumMod val="50000"/>
                  </a:schemeClr>
                </a:solidFill>
              </a:rPr>
              <a:t>Goal of This Tutorial: A Brief Overview of NAS </a:t>
            </a:r>
            <a:endParaRPr lang="zh-CN" altLang="en-US" sz="3400" b="1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02625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96596" y="407420"/>
            <a:ext cx="10971383" cy="1143001"/>
          </a:xfrm>
        </p:spPr>
        <p:txBody>
          <a:bodyPr/>
          <a:lstStyle/>
          <a:p>
            <a:r>
              <a:rPr lang="en-US" altLang="zh-CN" sz="3400" dirty="0"/>
              <a:t>NAS with RL &amp; Differentiable NAS</a:t>
            </a:r>
            <a:endParaRPr lang="zh-CN" altLang="en-US" sz="34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9F915A82-0A70-FA4B-AD7C-9E7CC4FA61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3731" y="2152472"/>
            <a:ext cx="2408032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zh-CN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Gradient-based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7042DEF-59E4-5D45-9789-12B8D816D0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64489" y="3005837"/>
            <a:ext cx="2114681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zh-CN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∂ performance</a:t>
            </a: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06463CCB-77BA-F248-AD31-E454FAE1FB64}"/>
              </a:ext>
            </a:extLst>
          </p:cNvPr>
          <p:cNvCxnSpPr>
            <a:cxnSpLocks/>
          </p:cNvCxnSpPr>
          <p:nvPr/>
        </p:nvCxnSpPr>
        <p:spPr>
          <a:xfrm>
            <a:off x="5982288" y="3498150"/>
            <a:ext cx="1921492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>
            <a:extLst>
              <a:ext uri="{FF2B5EF4-FFF2-40B4-BE49-F238E27FC236}">
                <a16:creationId xmlns:a16="http://schemas.microsoft.com/office/drawing/2014/main" id="{EDA85683-C953-8D46-95D5-E77B49A6AB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15952" y="3451983"/>
            <a:ext cx="1005404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zh-CN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∂ arch</a:t>
            </a: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4D814944-F749-6C42-BEAF-87F19B427952}"/>
              </a:ext>
            </a:extLst>
          </p:cNvPr>
          <p:cNvCxnSpPr>
            <a:cxnSpLocks/>
          </p:cNvCxnSpPr>
          <p:nvPr/>
        </p:nvCxnSpPr>
        <p:spPr>
          <a:xfrm flipH="1">
            <a:off x="6060326" y="3925868"/>
            <a:ext cx="479425" cy="211137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2DA05DA0-CA1F-B84C-81A6-E3B33D758E48}"/>
              </a:ext>
            </a:extLst>
          </p:cNvPr>
          <p:cNvCxnSpPr>
            <a:cxnSpLocks/>
          </p:cNvCxnSpPr>
          <p:nvPr/>
        </p:nvCxnSpPr>
        <p:spPr>
          <a:xfrm>
            <a:off x="7325585" y="3937562"/>
            <a:ext cx="585787" cy="225425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>
            <a:extLst>
              <a:ext uri="{FF2B5EF4-FFF2-40B4-BE49-F238E27FC236}">
                <a16:creationId xmlns:a16="http://schemas.microsoft.com/office/drawing/2014/main" id="{FDB44F47-E383-614E-ADC3-DF55DBA19C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52" y="4258757"/>
            <a:ext cx="3139001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zh-CN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continuous relaxation</a:t>
            </a:r>
          </a:p>
          <a:p>
            <a:pPr algn="ctr"/>
            <a:r>
              <a:rPr lang="en-US" altLang="zh-CN" sz="2600" dirty="0">
                <a:solidFill>
                  <a:srgbClr val="C00000"/>
                </a:solidFill>
              </a:rPr>
              <a:t>DARTS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50AC7F47-7279-344B-8E4B-1DE31A4625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8666" y="4258757"/>
            <a:ext cx="2321469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zh-CN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arch embedding</a:t>
            </a:r>
          </a:p>
          <a:p>
            <a:pPr algn="ctr"/>
            <a:r>
              <a:rPr lang="en-US" altLang="zh-CN" sz="2600" dirty="0">
                <a:solidFill>
                  <a:srgbClr val="C00000"/>
                </a:solidFill>
              </a:rPr>
              <a:t>NAO</a:t>
            </a:r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2B53D1E9-0B11-CA41-B45A-F0AE33BA5464}"/>
              </a:ext>
            </a:extLst>
          </p:cNvPr>
          <p:cNvCxnSpPr>
            <a:cxnSpLocks/>
          </p:cNvCxnSpPr>
          <p:nvPr/>
        </p:nvCxnSpPr>
        <p:spPr>
          <a:xfrm flipH="1">
            <a:off x="4561490" y="3428999"/>
            <a:ext cx="1044013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>
            <a:extLst>
              <a:ext uri="{FF2B5EF4-FFF2-40B4-BE49-F238E27FC236}">
                <a16:creationId xmlns:a16="http://schemas.microsoft.com/office/drawing/2014/main" id="{C4BF2CC7-117A-1241-94A8-E7FE18E589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79430" y="2982723"/>
            <a:ext cx="2286203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zh-CN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Policy Gradient</a:t>
            </a:r>
          </a:p>
          <a:p>
            <a:pPr algn="ctr"/>
            <a:r>
              <a:rPr lang="en-US" altLang="zh-CN" sz="2600" dirty="0">
                <a:solidFill>
                  <a:srgbClr val="C00000"/>
                </a:solidFill>
              </a:rPr>
              <a:t>RL</a:t>
            </a:r>
          </a:p>
        </p:txBody>
      </p:sp>
      <p:sp>
        <p:nvSpPr>
          <p:cNvPr id="14" name="矩形 15">
            <a:extLst>
              <a:ext uri="{FF2B5EF4-FFF2-40B4-BE49-F238E27FC236}">
                <a16:creationId xmlns:a16="http://schemas.microsoft.com/office/drawing/2014/main" id="{454B944C-31BB-074B-9A30-8D1F1F5E8D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99137" y="1933903"/>
            <a:ext cx="7507015" cy="3520966"/>
          </a:xfrm>
          <a:prstGeom prst="rect">
            <a:avLst/>
          </a:prstGeom>
          <a:noFill/>
          <a:ln w="28575" algn="ctr">
            <a:solidFill>
              <a:srgbClr val="C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en-US" sz="24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36447" y="261714"/>
            <a:ext cx="10971383" cy="1348011"/>
          </a:xfrm>
        </p:spPr>
        <p:txBody>
          <a:bodyPr/>
          <a:lstStyle/>
          <a:p>
            <a:r>
              <a:rPr lang="en-US" altLang="zh-CN" dirty="0"/>
              <a:t>NAS with RL</a:t>
            </a:r>
            <a:br>
              <a:rPr lang="en-US" altLang="zh-CN" dirty="0"/>
            </a:br>
            <a:r>
              <a:rPr lang="en-US" altLang="zh-CN" sz="3000" dirty="0">
                <a:solidFill>
                  <a:srgbClr val="C00000"/>
                </a:solidFill>
              </a:rPr>
              <a:t>  - Basic Procedure</a:t>
            </a:r>
            <a:endParaRPr lang="zh-CN" altLang="en-US" sz="3000" dirty="0">
              <a:solidFill>
                <a:srgbClr val="C00000"/>
              </a:solidFill>
            </a:endParaRPr>
          </a:p>
        </p:txBody>
      </p:sp>
      <p:sp>
        <p:nvSpPr>
          <p:cNvPr id="4" name="内容占位符 2"/>
          <p:cNvSpPr>
            <a:spLocks noGrp="1"/>
          </p:cNvSpPr>
          <p:nvPr>
            <p:ph idx="1"/>
          </p:nvPr>
        </p:nvSpPr>
        <p:spPr>
          <a:xfrm>
            <a:off x="136634" y="1958975"/>
            <a:ext cx="6337911" cy="4899025"/>
          </a:xfrm>
        </p:spPr>
        <p:txBody>
          <a:bodyPr/>
          <a:lstStyle/>
          <a:p>
            <a:pPr lvl="1">
              <a:buNone/>
            </a:pPr>
            <a:r>
              <a:rPr kumimoji="1" lang="en-US" altLang="zh-CN" dirty="0">
                <a:latin typeface="Times" pitchFamily="2" charset="0"/>
              </a:rPr>
              <a:t>1. Sample candidate architectures with a </a:t>
            </a:r>
            <a:r>
              <a:rPr kumimoji="1" lang="en-US" altLang="zh-CN" dirty="0">
                <a:solidFill>
                  <a:srgbClr val="E86FC3"/>
                </a:solidFill>
                <a:latin typeface="Times" pitchFamily="2" charset="0"/>
              </a:rPr>
              <a:t>Controller</a:t>
            </a:r>
            <a:r>
              <a:rPr kumimoji="1" lang="en-US" altLang="zh-CN" dirty="0">
                <a:latin typeface="Times" pitchFamily="2" charset="0"/>
              </a:rPr>
              <a:t>.</a:t>
            </a:r>
            <a:endParaRPr kumimoji="1" lang="zh-CN" altLang="en-US" dirty="0">
              <a:latin typeface="Times" pitchFamily="2" charset="0"/>
            </a:endParaRPr>
          </a:p>
          <a:p>
            <a:pPr lvl="1">
              <a:buNone/>
            </a:pPr>
            <a:r>
              <a:rPr kumimoji="1" lang="en-US" altLang="zh-CN" dirty="0">
                <a:latin typeface="Times" pitchFamily="2" charset="0"/>
              </a:rPr>
              <a:t>2. Train candidate architectures on a specific task and evaluate the performances on validation set as </a:t>
            </a:r>
            <a:r>
              <a:rPr kumimoji="1" lang="en-US" altLang="zh-CN" dirty="0">
                <a:solidFill>
                  <a:srgbClr val="0070C0"/>
                </a:solidFill>
                <a:latin typeface="Times" pitchFamily="2" charset="0"/>
              </a:rPr>
              <a:t>rewards</a:t>
            </a:r>
            <a:r>
              <a:rPr kumimoji="1" lang="en-US" altLang="zh-CN" dirty="0">
                <a:latin typeface="Times" pitchFamily="2" charset="0"/>
              </a:rPr>
              <a:t> for the candidates.</a:t>
            </a:r>
            <a:endParaRPr kumimoji="1" lang="zh-CN" altLang="en-US" dirty="0">
              <a:latin typeface="Times" pitchFamily="2" charset="0"/>
            </a:endParaRPr>
          </a:p>
          <a:p>
            <a:pPr lvl="1">
              <a:buNone/>
            </a:pPr>
            <a:r>
              <a:rPr kumimoji="1" lang="en-US" altLang="zh-CN" dirty="0">
                <a:latin typeface="Times" pitchFamily="2" charset="0"/>
              </a:rPr>
              <a:t>3. Update </a:t>
            </a:r>
            <a:r>
              <a:rPr kumimoji="1" lang="en-US" altLang="zh-CN" dirty="0">
                <a:solidFill>
                  <a:srgbClr val="E86FC3"/>
                </a:solidFill>
                <a:latin typeface="Times" pitchFamily="2" charset="0"/>
              </a:rPr>
              <a:t>Controller</a:t>
            </a:r>
            <a:r>
              <a:rPr kumimoji="1" lang="en-US" altLang="zh-CN" dirty="0">
                <a:latin typeface="Times" pitchFamily="2" charset="0"/>
              </a:rPr>
              <a:t> based on </a:t>
            </a:r>
            <a:r>
              <a:rPr kumimoji="1" lang="en-US" altLang="zh-CN" dirty="0">
                <a:solidFill>
                  <a:srgbClr val="0070C0"/>
                </a:solidFill>
                <a:latin typeface="Times" pitchFamily="2" charset="0"/>
              </a:rPr>
              <a:t>rewards</a:t>
            </a:r>
            <a:r>
              <a:rPr kumimoji="1" lang="en-US" altLang="zh-CN" dirty="0">
                <a:latin typeface="Times" pitchFamily="2" charset="0"/>
              </a:rPr>
              <a:t>.</a:t>
            </a:r>
            <a:endParaRPr kumimoji="1" lang="zh-CN" altLang="en-US" dirty="0">
              <a:latin typeface="Times" pitchFamily="2" charset="0"/>
            </a:endParaRPr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579060" y="2224867"/>
            <a:ext cx="5000220" cy="228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82CCA2D1-D3E8-4DE1-9DF5-3E6B801D7243}"/>
              </a:ext>
            </a:extLst>
          </p:cNvPr>
          <p:cNvSpPr/>
          <p:nvPr/>
        </p:nvSpPr>
        <p:spPr>
          <a:xfrm>
            <a:off x="7823260" y="4714875"/>
            <a:ext cx="2324674" cy="3539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700" i="1" dirty="0" err="1">
                <a:latin typeface="Arial" panose="020B0604020202020204" pitchFamily="34" charset="0"/>
                <a:cs typeface="Arial" panose="020B0604020202020204" pitchFamily="34" charset="0"/>
              </a:rPr>
              <a:t>Zoph</a:t>
            </a:r>
            <a:r>
              <a:rPr lang="en-US" sz="1700" i="1" dirty="0">
                <a:latin typeface="Arial" panose="020B0604020202020204" pitchFamily="34" charset="0"/>
                <a:cs typeface="Arial" panose="020B0604020202020204" pitchFamily="34" charset="0"/>
              </a:rPr>
              <a:t> and Le, ICLR’17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82CCA2D1-D3E8-4DE1-9DF5-3E6B801D7243}"/>
              </a:ext>
            </a:extLst>
          </p:cNvPr>
          <p:cNvSpPr/>
          <p:nvPr/>
        </p:nvSpPr>
        <p:spPr>
          <a:xfrm>
            <a:off x="8576613" y="3214955"/>
            <a:ext cx="2324675" cy="6617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Controller (RNN)</a:t>
            </a:r>
          </a:p>
          <a:p>
            <a:pPr algn="ctr"/>
            <a:r>
              <a:rPr lang="en-US" sz="1700" i="1" dirty="0" err="1">
                <a:latin typeface="Arial" panose="020B0604020202020204" pitchFamily="34" charset="0"/>
                <a:cs typeface="Arial" panose="020B0604020202020204" pitchFamily="34" charset="0"/>
              </a:rPr>
              <a:t>Zoph</a:t>
            </a:r>
            <a:r>
              <a:rPr lang="en-US" sz="1700" i="1" dirty="0">
                <a:latin typeface="Arial" panose="020B0604020202020204" pitchFamily="34" charset="0"/>
                <a:cs typeface="Arial" panose="020B0604020202020204" pitchFamily="34" charset="0"/>
              </a:rPr>
              <a:t> and Le, ICLR’17</a:t>
            </a:r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24677" y="2223866"/>
            <a:ext cx="7300148" cy="25437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标题 1"/>
          <p:cNvSpPr>
            <a:spLocks noGrp="1"/>
          </p:cNvSpPr>
          <p:nvPr>
            <p:ph type="title"/>
          </p:nvPr>
        </p:nvSpPr>
        <p:spPr>
          <a:xfrm>
            <a:off x="436447" y="261714"/>
            <a:ext cx="10971383" cy="1348011"/>
          </a:xfrm>
        </p:spPr>
        <p:txBody>
          <a:bodyPr/>
          <a:lstStyle/>
          <a:p>
            <a:r>
              <a:rPr lang="en-US" altLang="zh-CN" dirty="0"/>
              <a:t>NAS with RL</a:t>
            </a:r>
            <a:br>
              <a:rPr lang="en-US" altLang="zh-CN" dirty="0"/>
            </a:br>
            <a:r>
              <a:rPr lang="en-US" altLang="zh-CN" sz="3000" dirty="0">
                <a:solidFill>
                  <a:srgbClr val="C00000"/>
                </a:solidFill>
              </a:rPr>
              <a:t>  - Controller</a:t>
            </a:r>
            <a:endParaRPr lang="zh-CN" altLang="en-US" sz="3000" dirty="0">
              <a:solidFill>
                <a:srgbClr val="C00000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默认设计模板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默认设计模板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resentation1" id="{4FCCC26B-7AB9-DE43-B2CA-95F9F357180C}" vid="{6BF4CEBF-532D-E147-83F8-3304795A90A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BaiduResearch_16_9</Template>
  <TotalTime>8869</TotalTime>
  <Words>1254</Words>
  <Application>Microsoft Macintosh PowerPoint</Application>
  <PresentationFormat>宽屏</PresentationFormat>
  <Paragraphs>273</Paragraphs>
  <Slides>34</Slides>
  <Notes>9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34</vt:i4>
      </vt:variant>
    </vt:vector>
  </HeadingPairs>
  <TitlesOfParts>
    <vt:vector size="47" baseType="lpstr">
      <vt:lpstr>DengXian</vt:lpstr>
      <vt:lpstr>华文楷体</vt:lpstr>
      <vt:lpstr>楷体</vt:lpstr>
      <vt:lpstr>宋体</vt:lpstr>
      <vt:lpstr>微软雅黑</vt:lpstr>
      <vt:lpstr>KaiTi</vt:lpstr>
      <vt:lpstr>Microsoft Yahei</vt:lpstr>
      <vt:lpstr>Arial</vt:lpstr>
      <vt:lpstr>Calibri</vt:lpstr>
      <vt:lpstr>Times</vt:lpstr>
      <vt:lpstr>Times New Roman</vt:lpstr>
      <vt:lpstr>Wingdings</vt:lpstr>
      <vt:lpstr>默认设计模板</vt:lpstr>
      <vt:lpstr>A Tutorial on Neural Architecture Search</vt:lpstr>
      <vt:lpstr>Siyu Huang (黄思羽)</vt:lpstr>
      <vt:lpstr>PowerPoint 演示文稿</vt:lpstr>
      <vt:lpstr>Automated Deep Learning (AutoDL)</vt:lpstr>
      <vt:lpstr>Neural Architecture Search (NAS)</vt:lpstr>
      <vt:lpstr>PowerPoint 演示文稿</vt:lpstr>
      <vt:lpstr>NAS with RL &amp; Differentiable NAS</vt:lpstr>
      <vt:lpstr>NAS with RL   - Basic Procedure</vt:lpstr>
      <vt:lpstr>NAS with RL   - Controller</vt:lpstr>
      <vt:lpstr>NAS with RL   - The Optimization of Controller</vt:lpstr>
      <vt:lpstr>NAS with RL   - The Optimization of Controller</vt:lpstr>
      <vt:lpstr>NAS with RL   - NAS outperforms handcrafted archs for the first time    - Language model (Penn Treebank dataset) </vt:lpstr>
      <vt:lpstr>NAS with RL   - NAS-Net (Zoph et al. CVPR’18)</vt:lpstr>
      <vt:lpstr>NAS with RL   - Weight Sharing Mechanism (Pham et al. ICML’18)</vt:lpstr>
      <vt:lpstr>NAS with RL   - Weight Sharing Mechanism (Pham et al. ICML’18)</vt:lpstr>
      <vt:lpstr>NAS with RL   - Our work: Adaptive Cross-Domain NAS (Cheng et al. ACM MM’18)</vt:lpstr>
      <vt:lpstr>NAS with RL   - Our work: A-GAN (Tech Report)</vt:lpstr>
      <vt:lpstr>NAS with RL   - Our work: A-GAN (Tech Report)</vt:lpstr>
      <vt:lpstr>NAS with RL   - Our work: A-GAN (Tech Report)</vt:lpstr>
      <vt:lpstr>PowerPoint 演示文稿</vt:lpstr>
      <vt:lpstr>Differentiable NAS</vt:lpstr>
      <vt:lpstr>Differentiable NAS   - Architecture Embedding (Luo et al. NIPS’18)</vt:lpstr>
      <vt:lpstr>Differentiable NAS   - Architecture Embedding (Luo et al. NIPS’18)</vt:lpstr>
      <vt:lpstr>Differentiable NAS   - DARTS: Contionuous Relaxation of Architecture (Liu et al. ICLR’19)</vt:lpstr>
      <vt:lpstr>Differentiable NAS   - DARTS (Liu et al. ICLR’19)</vt:lpstr>
      <vt:lpstr>Differentiable NAS   - Optimization in DARTS (Liu et al. ICLR’19)</vt:lpstr>
      <vt:lpstr>Differentiable NAS   - Architectures Discovered by DARTS (Liu et al. ICLR’19)</vt:lpstr>
      <vt:lpstr>Differentiable NAS  - Our Work: State-of-the-Art Cifar-10 Model (Tech Report)</vt:lpstr>
      <vt:lpstr>Differentiable NAS  - Our Work: Resource-Customized Differentiable NAS (Tech Report)</vt:lpstr>
      <vt:lpstr>PowerPoint 演示文稿</vt:lpstr>
      <vt:lpstr>Greedy NAS  - Our Work: NAS for Tree-Topology Network (Huang et al. ACM MM’18)</vt:lpstr>
      <vt:lpstr>Greedy NAS  - Our Work: NAS for Tree-Topology Network (Huang et al. ACM MM’18)</vt:lpstr>
      <vt:lpstr>Greedy NAS  - Our Work: NAS for Tree-Topology Network (Huang et al. ACM MM’18)</vt:lpstr>
      <vt:lpstr>References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SVAIL All Hands</dc:title>
  <dc:creator>Microsoft Office User</dc:creator>
  <cp:lastModifiedBy>huangsiyu</cp:lastModifiedBy>
  <cp:revision>1522</cp:revision>
  <dcterms:created xsi:type="dcterms:W3CDTF">2017-05-27T00:00:51Z</dcterms:created>
  <dcterms:modified xsi:type="dcterms:W3CDTF">2019-11-08T08:26:09Z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4eed1396-652e-48af-a096-58850838b021">
    <vt:lpwstr>b731afe6-W0OEpQwWA1pR+JcVX2EciUHpf6yIwBswwl+67Q==-500ddfd78926</vt:lpwstr>
  </property>
</Properties>
</file>